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72" r:id="rId3"/>
    <p:sldId id="274" r:id="rId4"/>
    <p:sldId id="268" r:id="rId5"/>
    <p:sldId id="273" r:id="rId6"/>
    <p:sldId id="276" r:id="rId7"/>
    <p:sldId id="281" r:id="rId8"/>
    <p:sldId id="275" r:id="rId9"/>
    <p:sldId id="261" r:id="rId10"/>
    <p:sldId id="264" r:id="rId11"/>
    <p:sldId id="283" r:id="rId12"/>
    <p:sldId id="263" r:id="rId13"/>
    <p:sldId id="259" r:id="rId14"/>
    <p:sldId id="267" r:id="rId15"/>
    <p:sldId id="262" r:id="rId16"/>
    <p:sldId id="280" r:id="rId17"/>
    <p:sldId id="279" r:id="rId18"/>
    <p:sldId id="278" r:id="rId19"/>
    <p:sldId id="271" r:id="rId20"/>
    <p:sldId id="258" r:id="rId21"/>
    <p:sldId id="270" r:id="rId22"/>
    <p:sldId id="282" r:id="rId23"/>
    <p:sldId id="257" r:id="rId24"/>
    <p:sldId id="265" r:id="rId25"/>
    <p:sldId id="266" r:id="rId26"/>
    <p:sldId id="269" r:id="rId2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90802CF7-24CC-4A49-896B-E167D22DB2F2}">
          <p14:sldIdLst>
            <p14:sldId id="256"/>
          </p14:sldIdLst>
        </p14:section>
        <p14:section name="Introduction" id="{5341AA40-5831-4DFB-A1A5-C9BB7F9257ED}">
          <p14:sldIdLst>
            <p14:sldId id="272"/>
            <p14:sldId id="274"/>
            <p14:sldId id="268"/>
            <p14:sldId id="273"/>
            <p14:sldId id="276"/>
            <p14:sldId id="281"/>
            <p14:sldId id="275"/>
          </p14:sldIdLst>
        </p14:section>
        <p14:section name="Sources" id="{4C2E4E9D-2D99-43AA-A108-C147FD80E166}">
          <p14:sldIdLst>
            <p14:sldId id="261"/>
            <p14:sldId id="264"/>
            <p14:sldId id="283"/>
            <p14:sldId id="263"/>
            <p14:sldId id="259"/>
            <p14:sldId id="267"/>
          </p14:sldIdLst>
        </p14:section>
        <p14:section name="Methods" id="{4E4F1A00-459F-41CE-B903-A2850D95CD08}">
          <p14:sldIdLst>
            <p14:sldId id="262"/>
            <p14:sldId id="280"/>
            <p14:sldId id="279"/>
            <p14:sldId id="278"/>
            <p14:sldId id="271"/>
            <p14:sldId id="258"/>
            <p14:sldId id="270"/>
            <p14:sldId id="282"/>
            <p14:sldId id="257"/>
          </p14:sldIdLst>
        </p14:section>
        <p14:section name="Conclusion" id="{2810C94E-BB60-4BC8-9044-4D0F4BCF8183}">
          <p14:sldIdLst>
            <p14:sldId id="265"/>
          </p14:sldIdLst>
        </p14:section>
        <p14:section name="Extras" id="{FCDA825D-622E-436B-A6BA-91BBE12986E5}">
          <p14:sldIdLst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17829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07230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0463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29269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3410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9994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4923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2492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626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22160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fi-FI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39508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77CEC712-368B-4ABF-9DE5-51049AECFE5E}" type="datetimeFigureOut">
              <a:rPr lang="fi-FI" smtClean="0"/>
              <a:t>13.9.2016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326EECB1-B888-4B69-8A85-BB5FFB7C9B2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5411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AnttiHaerkoenen/spatial_segregatio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oblerity/Shapel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2318" y="561474"/>
            <a:ext cx="9673390" cy="3003225"/>
          </a:xfrm>
        </p:spPr>
        <p:txBody>
          <a:bodyPr/>
          <a:lstStyle/>
          <a:p>
            <a:r>
              <a:rPr lang="en-GB" sz="7200" dirty="0" smtClean="0"/>
              <a:t>Spatial segregation </a:t>
            </a:r>
            <a:r>
              <a:rPr lang="en-GB" sz="7200" dirty="0"/>
              <a:t>indices </a:t>
            </a:r>
            <a:r>
              <a:rPr lang="en-GB" sz="7200" dirty="0" smtClean="0"/>
              <a:t>as a </a:t>
            </a:r>
            <a:r>
              <a:rPr lang="en-GB" sz="7200" dirty="0"/>
              <a:t>measure </a:t>
            </a:r>
            <a:r>
              <a:rPr lang="en-GB" sz="7200" dirty="0" smtClean="0"/>
              <a:t>of religious segregation</a:t>
            </a:r>
            <a:endParaRPr lang="fi-FI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8314" y="4108843"/>
            <a:ext cx="6663569" cy="802106"/>
          </a:xfrm>
        </p:spPr>
        <p:txBody>
          <a:bodyPr>
            <a:normAutofit/>
          </a:bodyPr>
          <a:lstStyle/>
          <a:p>
            <a:r>
              <a:rPr lang="en-GB" sz="4000" dirty="0" smtClean="0"/>
              <a:t>Vyborg 1880—1920</a:t>
            </a:r>
            <a:endParaRPr lang="fi-FI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 t="17633" r="8887" b="11969"/>
          <a:stretch/>
        </p:blipFill>
        <p:spPr>
          <a:xfrm>
            <a:off x="4365194" y="5550564"/>
            <a:ext cx="2704607" cy="964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" t="5134"/>
          <a:stretch/>
        </p:blipFill>
        <p:spPr>
          <a:xfrm>
            <a:off x="7369832" y="5550563"/>
            <a:ext cx="4461219" cy="964621"/>
          </a:xfrm>
          <a:prstGeom prst="rect">
            <a:avLst/>
          </a:prstGeom>
        </p:spPr>
      </p:pic>
      <p:sp>
        <p:nvSpPr>
          <p:cNvPr id="6" name="Content Placeholder 7"/>
          <p:cNvSpPr txBox="1">
            <a:spLocks/>
          </p:cNvSpPr>
          <p:nvPr/>
        </p:nvSpPr>
        <p:spPr>
          <a:xfrm>
            <a:off x="1372318" y="5558581"/>
            <a:ext cx="3337781" cy="9646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3500" dirty="0" smtClean="0"/>
              <a:t>Antti Härkönen,</a:t>
            </a:r>
          </a:p>
          <a:p>
            <a:r>
              <a:rPr lang="fi-FI" sz="3500" dirty="0" err="1" smtClean="0"/>
              <a:t>PhD</a:t>
            </a:r>
            <a:r>
              <a:rPr lang="fi-FI" sz="3500" dirty="0" smtClean="0"/>
              <a:t> </a:t>
            </a:r>
            <a:r>
              <a:rPr lang="fi-FI" sz="3500" dirty="0" err="1" smtClean="0"/>
              <a:t>student</a:t>
            </a:r>
            <a:endParaRPr lang="fi-FI" sz="3500" dirty="0"/>
          </a:p>
        </p:txBody>
      </p:sp>
    </p:spTree>
    <p:extLst>
      <p:ext uri="{BB962C8B-B14F-4D97-AF65-F5344CB8AC3E}">
        <p14:creationId xmlns:p14="http://schemas.microsoft.com/office/powerpoint/2010/main" val="210061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igi.narc.fi/digi/fetch_lqjpg.ka?kuid=38846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" t="6787" r="5105" b="26662"/>
          <a:stretch/>
        </p:blipFill>
        <p:spPr bwMode="auto">
          <a:xfrm>
            <a:off x="0" y="0"/>
            <a:ext cx="12192000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88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Head</a:t>
            </a:r>
            <a:r>
              <a:rPr lang="fi-FI" dirty="0" smtClean="0"/>
              <a:t> </a:t>
            </a:r>
            <a:r>
              <a:rPr lang="fi-FI" dirty="0" err="1" smtClean="0"/>
              <a:t>tax</a:t>
            </a:r>
            <a:r>
              <a:rPr lang="fi-FI" dirty="0" smtClean="0"/>
              <a:t> </a:t>
            </a:r>
            <a:r>
              <a:rPr lang="fi-FI" dirty="0" err="1" smtClean="0"/>
              <a:t>documents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310063"/>
            <a:ext cx="10215933" cy="3467802"/>
          </a:xfrm>
        </p:spPr>
        <p:txBody>
          <a:bodyPr>
            <a:normAutofit/>
          </a:bodyPr>
          <a:lstStyle/>
          <a:p>
            <a:r>
              <a:rPr lang="fi-FI" sz="2800" dirty="0" smtClean="0"/>
              <a:t>Three </a:t>
            </a:r>
            <a:r>
              <a:rPr lang="fi-FI" sz="2800" dirty="0" err="1" smtClean="0"/>
              <a:t>datasets</a:t>
            </a:r>
            <a:r>
              <a:rPr lang="fi-FI" sz="2800" dirty="0" smtClean="0"/>
              <a:t>:</a:t>
            </a:r>
          </a:p>
          <a:p>
            <a:pPr marL="457200" indent="-457200">
              <a:buFont typeface="+mj-lt"/>
              <a:buAutoNum type="arabicParenR"/>
            </a:pPr>
            <a:r>
              <a:rPr lang="fi-FI" sz="2800" dirty="0" smtClean="0"/>
              <a:t>1880</a:t>
            </a:r>
          </a:p>
          <a:p>
            <a:pPr marL="457200" indent="-457200">
              <a:buFont typeface="+mj-lt"/>
              <a:buAutoNum type="arabicParenR"/>
            </a:pPr>
            <a:r>
              <a:rPr lang="fi-FI" sz="2800" dirty="0" smtClean="0"/>
              <a:t>1900</a:t>
            </a:r>
          </a:p>
          <a:p>
            <a:pPr marL="457200" indent="-457200">
              <a:buFont typeface="+mj-lt"/>
              <a:buAutoNum type="arabicParenR"/>
            </a:pPr>
            <a:r>
              <a:rPr lang="fi-FI" sz="2800" dirty="0" smtClean="0"/>
              <a:t>1920</a:t>
            </a:r>
            <a:endParaRPr lang="fi-FI" sz="2800" dirty="0"/>
          </a:p>
        </p:txBody>
      </p:sp>
    </p:spTree>
    <p:extLst>
      <p:ext uri="{BB962C8B-B14F-4D97-AF65-F5344CB8AC3E}">
        <p14:creationId xmlns:p14="http://schemas.microsoft.com/office/powerpoint/2010/main" val="165982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9" t="5318" r="3675" b="5729"/>
          <a:stretch/>
        </p:blipFill>
        <p:spPr>
          <a:xfrm>
            <a:off x="986589" y="0"/>
            <a:ext cx="9978189" cy="685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7" t="10218" r="6503" b="10604"/>
          <a:stretch/>
        </p:blipFill>
        <p:spPr>
          <a:xfrm>
            <a:off x="1147010" y="0"/>
            <a:ext cx="9938084" cy="6866529"/>
          </a:xfrm>
        </p:spPr>
      </p:pic>
    </p:spTree>
    <p:extLst>
      <p:ext uri="{BB962C8B-B14F-4D97-AF65-F5344CB8AC3E}">
        <p14:creationId xmlns:p14="http://schemas.microsoft.com/office/powerpoint/2010/main" val="66173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6" t="21698" r="13141" b="17871"/>
          <a:stretch/>
        </p:blipFill>
        <p:spPr>
          <a:xfrm>
            <a:off x="-1" y="0"/>
            <a:ext cx="121666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0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5515" y="2459861"/>
            <a:ext cx="4213459" cy="1446392"/>
          </a:xfrm>
        </p:spPr>
        <p:txBody>
          <a:bodyPr/>
          <a:lstStyle/>
          <a:p>
            <a:r>
              <a:rPr lang="fi-FI" dirty="0" err="1" smtClean="0"/>
              <a:t>Methods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5704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Segregation</a:t>
            </a:r>
            <a:r>
              <a:rPr lang="fi-FI" dirty="0" smtClean="0"/>
              <a:t> </a:t>
            </a:r>
            <a:r>
              <a:rPr lang="fi-FI" dirty="0" err="1" smtClean="0"/>
              <a:t>indices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214" y="2404712"/>
            <a:ext cx="10753725" cy="3766185"/>
          </a:xfrm>
        </p:spPr>
        <p:txBody>
          <a:bodyPr>
            <a:normAutofit/>
          </a:bodyPr>
          <a:lstStyle/>
          <a:p>
            <a:r>
              <a:rPr lang="fi-FI" sz="3200" dirty="0" err="1" smtClean="0"/>
              <a:t>Somewhat</a:t>
            </a:r>
            <a:r>
              <a:rPr lang="fi-FI" sz="3200" dirty="0" smtClean="0"/>
              <a:t> </a:t>
            </a:r>
            <a:r>
              <a:rPr lang="fi-FI" sz="3200" dirty="0" err="1" smtClean="0"/>
              <a:t>objective</a:t>
            </a:r>
            <a:r>
              <a:rPr lang="fi-FI" sz="3200" dirty="0" smtClean="0"/>
              <a:t> </a:t>
            </a:r>
            <a:r>
              <a:rPr lang="fi-FI" sz="3200" dirty="0" err="1" smtClean="0"/>
              <a:t>way</a:t>
            </a:r>
            <a:r>
              <a:rPr lang="fi-FI" sz="3200" dirty="0" smtClean="0"/>
              <a:t> to </a:t>
            </a:r>
            <a:r>
              <a:rPr lang="fi-FI" sz="3200" dirty="0" err="1" smtClean="0"/>
              <a:t>compare</a:t>
            </a:r>
            <a:r>
              <a:rPr lang="fi-FI" sz="3200" dirty="0" smtClean="0"/>
              <a:t> </a:t>
            </a:r>
            <a:r>
              <a:rPr lang="fi-FI" sz="3200" dirty="0" err="1" smtClean="0"/>
              <a:t>degrees</a:t>
            </a:r>
            <a:r>
              <a:rPr lang="fi-FI" sz="3200" dirty="0" smtClean="0"/>
              <a:t> of </a:t>
            </a:r>
            <a:r>
              <a:rPr lang="fi-FI" sz="3200" dirty="0" err="1" smtClean="0"/>
              <a:t>segregation</a:t>
            </a:r>
            <a:r>
              <a:rPr lang="fi-FI" sz="3200" dirty="0" smtClean="0"/>
              <a:t> </a:t>
            </a:r>
            <a:r>
              <a:rPr lang="fi-FI" sz="3200" dirty="0" err="1" smtClean="0"/>
              <a:t>across</a:t>
            </a:r>
            <a:r>
              <a:rPr lang="fi-FI" sz="3200" dirty="0" smtClean="0"/>
              <a:t> </a:t>
            </a:r>
            <a:r>
              <a:rPr lang="fi-FI" sz="3200" dirty="0" err="1" smtClean="0"/>
              <a:t>time</a:t>
            </a:r>
            <a:r>
              <a:rPr lang="fi-FI" sz="3200" dirty="0" smtClean="0"/>
              <a:t> and </a:t>
            </a:r>
            <a:r>
              <a:rPr lang="fi-FI" sz="3200" dirty="0" err="1" smtClean="0"/>
              <a:t>space</a:t>
            </a:r>
            <a:r>
              <a:rPr lang="fi-FI" sz="3200" dirty="0" smtClean="0"/>
              <a:t>, </a:t>
            </a:r>
            <a:r>
              <a:rPr lang="fi-FI" sz="3200" dirty="0" err="1" smtClean="0"/>
              <a:t>but</a:t>
            </a:r>
            <a:r>
              <a:rPr lang="fi-FI" sz="3200" dirty="0" smtClean="0"/>
              <a:t>…</a:t>
            </a:r>
            <a:endParaRPr lang="fi-FI" sz="3200" dirty="0"/>
          </a:p>
        </p:txBody>
      </p:sp>
    </p:spTree>
    <p:extLst>
      <p:ext uri="{BB962C8B-B14F-4D97-AF65-F5344CB8AC3E}">
        <p14:creationId xmlns:p14="http://schemas.microsoft.com/office/powerpoint/2010/main" val="398756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74417"/>
            <a:ext cx="10772775" cy="1353330"/>
          </a:xfrm>
        </p:spPr>
        <p:txBody>
          <a:bodyPr/>
          <a:lstStyle/>
          <a:p>
            <a:r>
              <a:rPr lang="fi-FI" dirty="0" err="1" smtClean="0"/>
              <a:t>Requirements</a:t>
            </a:r>
            <a:r>
              <a:rPr lang="fi-FI" dirty="0" smtClean="0"/>
              <a:t> for </a:t>
            </a:r>
            <a:r>
              <a:rPr lang="fi-FI" dirty="0" err="1" smtClean="0"/>
              <a:t>segregation</a:t>
            </a:r>
            <a:r>
              <a:rPr lang="fi-FI" dirty="0" smtClean="0"/>
              <a:t> </a:t>
            </a:r>
            <a:r>
              <a:rPr lang="fi-FI" dirty="0" err="1" smtClean="0"/>
              <a:t>indices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383" y="1961784"/>
            <a:ext cx="10804859" cy="452957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Scale</a:t>
            </a:r>
            <a:r>
              <a:rPr lang="fi-FI" sz="2800" dirty="0" smtClean="0"/>
              <a:t> </a:t>
            </a:r>
            <a:r>
              <a:rPr lang="fi-FI" sz="2800" dirty="0" err="1" smtClean="0"/>
              <a:t>interpretability</a:t>
            </a:r>
            <a:endParaRPr lang="fi-FI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Size</a:t>
            </a:r>
            <a:r>
              <a:rPr lang="fi-FI" sz="2800" dirty="0" smtClean="0"/>
              <a:t> </a:t>
            </a:r>
            <a:r>
              <a:rPr lang="fi-FI" sz="2800" dirty="0" err="1" smtClean="0"/>
              <a:t>invariance</a:t>
            </a:r>
            <a:r>
              <a:rPr lang="fi-FI" sz="2800" dirty="0" smtClean="0"/>
              <a:t>, Composition </a:t>
            </a:r>
            <a:r>
              <a:rPr lang="fi-FI" sz="2800" dirty="0" err="1" smtClean="0"/>
              <a:t>invariance</a:t>
            </a:r>
            <a:r>
              <a:rPr lang="fi-FI" sz="2800" dirty="0" smtClean="0"/>
              <a:t>, </a:t>
            </a:r>
            <a:r>
              <a:rPr lang="fi-FI" sz="2800" dirty="0" err="1" smtClean="0"/>
              <a:t>Areal</a:t>
            </a:r>
            <a:r>
              <a:rPr lang="fi-FI" sz="2800" dirty="0" smtClean="0"/>
              <a:t> </a:t>
            </a:r>
            <a:r>
              <a:rPr lang="fi-FI" sz="2800" dirty="0" err="1" smtClean="0"/>
              <a:t>invariance</a:t>
            </a:r>
            <a:r>
              <a:rPr lang="fi-FI" sz="2800" dirty="0"/>
              <a:t> </a:t>
            </a:r>
            <a:r>
              <a:rPr lang="fi-FI" sz="2800" dirty="0" smtClean="0"/>
              <a:t>&amp; </a:t>
            </a:r>
            <a:r>
              <a:rPr lang="fi-FI" sz="2800" dirty="0" err="1" smtClean="0"/>
              <a:t>Transpose</a:t>
            </a:r>
            <a:r>
              <a:rPr lang="fi-FI" sz="2800" dirty="0" smtClean="0"/>
              <a:t> </a:t>
            </a:r>
            <a:r>
              <a:rPr lang="fi-FI" sz="2800" dirty="0" err="1" smtClean="0"/>
              <a:t>invariance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Symmetry</a:t>
            </a:r>
            <a:r>
              <a:rPr lang="fi-FI" sz="2800" dirty="0" smtClean="0"/>
              <a:t> </a:t>
            </a:r>
            <a:r>
              <a:rPr lang="fi-FI" sz="2800" dirty="0" err="1" smtClean="0"/>
              <a:t>areas</a:t>
            </a:r>
            <a:r>
              <a:rPr lang="fi-FI" sz="2800" dirty="0" smtClean="0"/>
              <a:t> &amp; </a:t>
            </a:r>
            <a:r>
              <a:rPr lang="fi-FI" sz="2800" dirty="0" err="1" smtClean="0"/>
              <a:t>Symmetry</a:t>
            </a:r>
            <a:r>
              <a:rPr lang="fi-FI" sz="2800" dirty="0" smtClean="0"/>
              <a:t> </a:t>
            </a:r>
            <a:r>
              <a:rPr lang="fi-FI" sz="2800" dirty="0" err="1" smtClean="0"/>
              <a:t>groups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Areal</a:t>
            </a:r>
            <a:r>
              <a:rPr lang="fi-FI" sz="2800" dirty="0" smtClean="0"/>
              <a:t> </a:t>
            </a:r>
            <a:r>
              <a:rPr lang="fi-FI" sz="2800" dirty="0" err="1" smtClean="0"/>
              <a:t>equivalence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Transfers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Exchanges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Strong</a:t>
            </a:r>
            <a:r>
              <a:rPr lang="fi-FI" sz="2800" dirty="0" smtClean="0"/>
              <a:t> </a:t>
            </a:r>
            <a:r>
              <a:rPr lang="fi-FI" sz="2800" dirty="0" err="1" smtClean="0"/>
              <a:t>areal</a:t>
            </a:r>
            <a:r>
              <a:rPr lang="fi-FI" sz="2800" dirty="0" smtClean="0"/>
              <a:t> </a:t>
            </a:r>
            <a:r>
              <a:rPr lang="fi-FI" sz="2800" dirty="0" err="1" smtClean="0"/>
              <a:t>decomposability</a:t>
            </a:r>
            <a:r>
              <a:rPr lang="fi-FI" sz="2800" dirty="0"/>
              <a:t> </a:t>
            </a:r>
            <a:r>
              <a:rPr lang="fi-FI" sz="2800" dirty="0" smtClean="0"/>
              <a:t>&amp; </a:t>
            </a:r>
            <a:r>
              <a:rPr lang="fi-FI" sz="2800" dirty="0" err="1" smtClean="0"/>
              <a:t>Strong</a:t>
            </a:r>
            <a:r>
              <a:rPr lang="fi-FI" sz="2800" dirty="0" smtClean="0"/>
              <a:t> </a:t>
            </a:r>
            <a:r>
              <a:rPr lang="fi-FI" sz="2800" dirty="0" err="1" smtClean="0"/>
              <a:t>group</a:t>
            </a:r>
            <a:r>
              <a:rPr lang="fi-FI" sz="2800" dirty="0" smtClean="0"/>
              <a:t> </a:t>
            </a:r>
            <a:r>
              <a:rPr lang="fi-FI" sz="2800" dirty="0" err="1" smtClean="0"/>
              <a:t>decomposability</a:t>
            </a:r>
            <a:endParaRPr lang="fi-FI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Local</a:t>
            </a:r>
            <a:r>
              <a:rPr lang="fi-FI" sz="2800" dirty="0" smtClean="0"/>
              <a:t> </a:t>
            </a:r>
            <a:r>
              <a:rPr lang="fi-FI" sz="2800" dirty="0" err="1" smtClean="0"/>
              <a:t>decomposabality</a:t>
            </a:r>
            <a:endParaRPr lang="fi-FI" sz="28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994360" y="1315453"/>
            <a:ext cx="4050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600" dirty="0" smtClean="0">
                <a:solidFill>
                  <a:schemeClr val="accent1"/>
                </a:solidFill>
              </a:rPr>
              <a:t>(</a:t>
            </a:r>
            <a:r>
              <a:rPr lang="fi-FI" sz="3600" dirty="0" err="1" smtClean="0">
                <a:solidFill>
                  <a:schemeClr val="accent1"/>
                </a:solidFill>
              </a:rPr>
              <a:t>After</a:t>
            </a:r>
            <a:r>
              <a:rPr lang="fi-FI" sz="3600" dirty="0" smtClean="0">
                <a:solidFill>
                  <a:schemeClr val="accent1"/>
                </a:solidFill>
              </a:rPr>
              <a:t> </a:t>
            </a:r>
            <a:r>
              <a:rPr lang="fi-FI" sz="3600" dirty="0">
                <a:solidFill>
                  <a:schemeClr val="accent1"/>
                </a:solidFill>
              </a:rPr>
              <a:t>Watts </a:t>
            </a:r>
            <a:r>
              <a:rPr lang="fi-FI" sz="3600" dirty="0" smtClean="0">
                <a:solidFill>
                  <a:schemeClr val="accent1"/>
                </a:solidFill>
              </a:rPr>
              <a:t>2014</a:t>
            </a:r>
            <a:r>
              <a:rPr lang="fi-FI" sz="3600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710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Spatial</a:t>
            </a:r>
            <a:r>
              <a:rPr lang="fi-FI" dirty="0" smtClean="0"/>
              <a:t> </a:t>
            </a:r>
            <a:r>
              <a:rPr lang="fi-FI" dirty="0" err="1" smtClean="0"/>
              <a:t>segregation</a:t>
            </a:r>
            <a:r>
              <a:rPr lang="fi-FI" dirty="0" smtClean="0"/>
              <a:t> </a:t>
            </a:r>
            <a:r>
              <a:rPr lang="fi-FI" dirty="0" err="1" smtClean="0"/>
              <a:t>indices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sz="3200" dirty="0" smtClean="0"/>
              <a:t>Like </a:t>
            </a:r>
            <a:r>
              <a:rPr lang="fi-FI" sz="3200" dirty="0" err="1" smtClean="0"/>
              <a:t>segregation</a:t>
            </a:r>
            <a:r>
              <a:rPr lang="fi-FI" sz="3200" dirty="0" smtClean="0"/>
              <a:t> </a:t>
            </a:r>
            <a:r>
              <a:rPr lang="fi-FI" sz="3200" dirty="0" err="1" smtClean="0"/>
              <a:t>indices</a:t>
            </a:r>
            <a:r>
              <a:rPr lang="fi-FI" sz="3200" dirty="0" smtClean="0"/>
              <a:t>, </a:t>
            </a:r>
            <a:r>
              <a:rPr lang="fi-FI" sz="3200" dirty="0" err="1" smtClean="0"/>
              <a:t>but</a:t>
            </a:r>
            <a:r>
              <a:rPr lang="fi-FI" sz="3200" dirty="0" smtClean="0"/>
              <a:t> </a:t>
            </a:r>
            <a:r>
              <a:rPr lang="fi-FI" sz="3200" dirty="0" err="1" smtClean="0"/>
              <a:t>spatial</a:t>
            </a:r>
            <a:r>
              <a:rPr lang="fi-FI" sz="3200" dirty="0" smtClean="0"/>
              <a:t>!</a:t>
            </a:r>
          </a:p>
          <a:p>
            <a:endParaRPr lang="fi-FI" sz="2800" dirty="0" smtClean="0"/>
          </a:p>
          <a:p>
            <a:r>
              <a:rPr lang="fi-FI" sz="3200" dirty="0" err="1" smtClean="0"/>
              <a:t>Ecological</a:t>
            </a:r>
            <a:r>
              <a:rPr lang="fi-FI" sz="3200" dirty="0" smtClean="0"/>
              <a:t> </a:t>
            </a:r>
            <a:r>
              <a:rPr lang="fi-FI" sz="3200" dirty="0" err="1" smtClean="0"/>
              <a:t>fallacy</a:t>
            </a:r>
            <a:endParaRPr lang="fi-FI" sz="3200" dirty="0" smtClean="0"/>
          </a:p>
          <a:p>
            <a:pPr lvl="3"/>
            <a:r>
              <a:rPr lang="fi-FI" sz="2600" dirty="0" smtClean="0"/>
              <a:t>MAUP (</a:t>
            </a:r>
            <a:r>
              <a:rPr lang="fi-FI" sz="2600" dirty="0" err="1" smtClean="0"/>
              <a:t>Modifiable</a:t>
            </a:r>
            <a:r>
              <a:rPr lang="fi-FI" sz="2600" dirty="0" smtClean="0"/>
              <a:t> </a:t>
            </a:r>
            <a:r>
              <a:rPr lang="fi-FI" sz="2600" dirty="0" err="1" smtClean="0"/>
              <a:t>Areal</a:t>
            </a:r>
            <a:r>
              <a:rPr lang="fi-FI" sz="2600" dirty="0" smtClean="0"/>
              <a:t> </a:t>
            </a:r>
            <a:r>
              <a:rPr lang="fi-FI" sz="2600" dirty="0" err="1" smtClean="0"/>
              <a:t>Unit</a:t>
            </a:r>
            <a:r>
              <a:rPr lang="fi-FI" sz="2600" dirty="0" smtClean="0"/>
              <a:t> </a:t>
            </a:r>
            <a:r>
              <a:rPr lang="fi-FI" sz="2600" dirty="0" err="1" smtClean="0"/>
              <a:t>Problem</a:t>
            </a:r>
            <a:r>
              <a:rPr lang="fi-FI" sz="26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392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5151" y="454050"/>
            <a:ext cx="3561628" cy="2241023"/>
          </a:xfrm>
        </p:spPr>
        <p:txBody>
          <a:bodyPr/>
          <a:lstStyle/>
          <a:p>
            <a:r>
              <a:rPr lang="fi-FI" sz="4400" dirty="0" err="1" smtClean="0"/>
              <a:t>Kernel</a:t>
            </a:r>
            <a:r>
              <a:rPr lang="fi-FI" sz="4400" dirty="0" smtClean="0"/>
              <a:t> </a:t>
            </a:r>
            <a:r>
              <a:rPr lang="fi-FI" sz="4400" dirty="0" err="1" smtClean="0"/>
              <a:t>density</a:t>
            </a:r>
            <a:r>
              <a:rPr lang="fi-FI" sz="4400" dirty="0" smtClean="0"/>
              <a:t> </a:t>
            </a:r>
            <a:r>
              <a:rPr lang="fi-FI" sz="4400" dirty="0" err="1" smtClean="0"/>
              <a:t>estimation</a:t>
            </a:r>
            <a:r>
              <a:rPr lang="fi-FI" sz="4400" dirty="0"/>
              <a:t> </a:t>
            </a:r>
            <a:r>
              <a:rPr lang="fi-FI" sz="4400" dirty="0" smtClean="0"/>
              <a:t>(KDE)</a:t>
            </a:r>
            <a:endParaRPr lang="fi-FI" sz="4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3477" y="3039980"/>
            <a:ext cx="3643302" cy="3064042"/>
          </a:xfrm>
        </p:spPr>
        <p:txBody>
          <a:bodyPr>
            <a:normAutofit/>
          </a:bodyPr>
          <a:lstStyle/>
          <a:p>
            <a:r>
              <a:rPr lang="fi-FI" sz="2800" dirty="0" err="1" smtClean="0"/>
              <a:t>Estimated</a:t>
            </a:r>
            <a:r>
              <a:rPr lang="fi-FI" sz="2800" dirty="0" smtClean="0"/>
              <a:t> </a:t>
            </a:r>
            <a:r>
              <a:rPr lang="fi-FI" sz="2800" dirty="0" err="1" smtClean="0"/>
              <a:t>surface</a:t>
            </a:r>
            <a:r>
              <a:rPr lang="fi-FI" sz="2800" dirty="0" smtClean="0"/>
              <a:t> </a:t>
            </a:r>
            <a:r>
              <a:rPr lang="fi-FI" sz="2800" dirty="0" err="1" smtClean="0"/>
              <a:t>instead</a:t>
            </a:r>
            <a:r>
              <a:rPr lang="fi-FI" sz="2800" dirty="0" smtClean="0"/>
              <a:t> of </a:t>
            </a:r>
            <a:r>
              <a:rPr lang="fi-FI" sz="2800" dirty="0" err="1" smtClean="0"/>
              <a:t>areal</a:t>
            </a:r>
            <a:r>
              <a:rPr lang="fi-FI" sz="2800" dirty="0" smtClean="0"/>
              <a:t> </a:t>
            </a:r>
            <a:r>
              <a:rPr lang="fi-FI" sz="2800" dirty="0" err="1" smtClean="0"/>
              <a:t>units</a:t>
            </a:r>
            <a:endParaRPr lang="fi-FI" sz="2800" dirty="0"/>
          </a:p>
        </p:txBody>
      </p:sp>
      <p:pic>
        <p:nvPicPr>
          <p:cNvPr id="2052" name="Picture 4" descr="https://upload.wikimedia.org/wikipedia/commons/1/1b/Bivariate_exampl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2821"/>
            <a:ext cx="7605416" cy="597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27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3620" y="2510591"/>
            <a:ext cx="7130716" cy="1692442"/>
          </a:xfrm>
        </p:spPr>
        <p:txBody>
          <a:bodyPr>
            <a:normAutofit/>
          </a:bodyPr>
          <a:lstStyle/>
          <a:p>
            <a:r>
              <a:rPr lang="fi-FI" dirty="0" err="1" smtClean="0"/>
              <a:t>Introduction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5053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Code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245894"/>
            <a:ext cx="10753725" cy="3914273"/>
          </a:xfrm>
        </p:spPr>
        <p:txBody>
          <a:bodyPr>
            <a:normAutofit/>
          </a:bodyPr>
          <a:lstStyle/>
          <a:p>
            <a:r>
              <a:rPr lang="fi-FI" sz="3200" dirty="0" smtClean="0">
                <a:solidFill>
                  <a:srgbClr val="0070C0"/>
                </a:solidFill>
              </a:rPr>
              <a:t>Python 3.5</a:t>
            </a:r>
          </a:p>
          <a:p>
            <a:endParaRPr lang="fi-FI" dirty="0" smtClean="0"/>
          </a:p>
          <a:p>
            <a:r>
              <a:rPr lang="fi-FI" dirty="0" err="1" smtClean="0"/>
              <a:t>Modules</a:t>
            </a:r>
            <a:r>
              <a:rPr lang="fi-FI" dirty="0" smtClean="0"/>
              <a:t> </a:t>
            </a:r>
            <a:r>
              <a:rPr lang="fi-FI" dirty="0" err="1" smtClean="0"/>
              <a:t>used</a:t>
            </a:r>
            <a:r>
              <a:rPr lang="fi-FI" dirty="0" smtClean="0"/>
              <a:t>:</a:t>
            </a:r>
          </a:p>
          <a:p>
            <a:pPr lvl="1"/>
            <a:r>
              <a:rPr lang="fi-FI" dirty="0" err="1" smtClean="0"/>
              <a:t>Shapely</a:t>
            </a:r>
            <a:r>
              <a:rPr lang="fi-FI" dirty="0" smtClean="0"/>
              <a:t> – GIS </a:t>
            </a:r>
            <a:r>
              <a:rPr lang="fi-FI" dirty="0" err="1" smtClean="0"/>
              <a:t>operations</a:t>
            </a:r>
            <a:endParaRPr lang="fi-FI" dirty="0" smtClean="0"/>
          </a:p>
          <a:p>
            <a:pPr lvl="1"/>
            <a:r>
              <a:rPr lang="fi-FI" dirty="0" err="1" smtClean="0"/>
              <a:t>Numpy</a:t>
            </a:r>
            <a:r>
              <a:rPr lang="fi-FI" dirty="0" smtClean="0"/>
              <a:t> – </a:t>
            </a:r>
            <a:r>
              <a:rPr lang="fi-FI" dirty="0" err="1" smtClean="0"/>
              <a:t>arrays</a:t>
            </a:r>
            <a:r>
              <a:rPr lang="fi-FI" dirty="0" smtClean="0"/>
              <a:t> for </a:t>
            </a:r>
            <a:r>
              <a:rPr lang="fi-FI" dirty="0" err="1" smtClean="0"/>
              <a:t>storing</a:t>
            </a:r>
            <a:r>
              <a:rPr lang="fi-FI" dirty="0" smtClean="0"/>
              <a:t> data</a:t>
            </a:r>
          </a:p>
          <a:p>
            <a:pPr lvl="1"/>
            <a:r>
              <a:rPr lang="fi-FI" dirty="0" err="1" smtClean="0"/>
              <a:t>Pandas</a:t>
            </a:r>
            <a:r>
              <a:rPr lang="fi-FI" dirty="0" smtClean="0"/>
              <a:t> – data </a:t>
            </a:r>
            <a:r>
              <a:rPr lang="fi-FI" dirty="0" err="1" smtClean="0"/>
              <a:t>frames</a:t>
            </a:r>
            <a:r>
              <a:rPr lang="fi-FI" dirty="0" smtClean="0"/>
              <a:t> for </a:t>
            </a:r>
            <a:r>
              <a:rPr lang="fi-FI" dirty="0" err="1" smtClean="0"/>
              <a:t>storing</a:t>
            </a:r>
            <a:r>
              <a:rPr lang="fi-FI" dirty="0" smtClean="0"/>
              <a:t> data</a:t>
            </a:r>
          </a:p>
          <a:p>
            <a:pPr lvl="1"/>
            <a:r>
              <a:rPr lang="fi-FI" dirty="0" err="1" smtClean="0"/>
              <a:t>Matplotlib</a:t>
            </a:r>
            <a:r>
              <a:rPr lang="fi-FI" dirty="0" smtClean="0"/>
              <a:t> – </a:t>
            </a:r>
            <a:r>
              <a:rPr lang="fi-FI" dirty="0" err="1" smtClean="0"/>
              <a:t>visualisation</a:t>
            </a:r>
            <a:endParaRPr lang="fi-FI" dirty="0" smtClean="0"/>
          </a:p>
          <a:p>
            <a:pPr marL="4572" lvl="1" indent="0">
              <a:buNone/>
            </a:pPr>
            <a:endParaRPr lang="fi-FI" dirty="0" smtClean="0"/>
          </a:p>
          <a:p>
            <a:r>
              <a:rPr lang="fi-FI" dirty="0" err="1" smtClean="0">
                <a:solidFill>
                  <a:srgbClr val="00B050"/>
                </a:solidFill>
              </a:rPr>
              <a:t>All</a:t>
            </a:r>
            <a:r>
              <a:rPr lang="fi-FI" dirty="0" smtClean="0">
                <a:solidFill>
                  <a:srgbClr val="00B050"/>
                </a:solidFill>
              </a:rPr>
              <a:t> </a:t>
            </a:r>
            <a:r>
              <a:rPr lang="fi-FI" dirty="0" err="1" smtClean="0">
                <a:solidFill>
                  <a:srgbClr val="00B050"/>
                </a:solidFill>
              </a:rPr>
              <a:t>code</a:t>
            </a:r>
            <a:r>
              <a:rPr lang="fi-FI" dirty="0" smtClean="0">
                <a:solidFill>
                  <a:srgbClr val="00B050"/>
                </a:solidFill>
              </a:rPr>
              <a:t> is </a:t>
            </a:r>
            <a:r>
              <a:rPr lang="en-US" dirty="0" smtClean="0">
                <a:solidFill>
                  <a:srgbClr val="00B050"/>
                </a:solidFill>
              </a:rPr>
              <a:t>available</a:t>
            </a:r>
            <a:r>
              <a:rPr lang="fi-FI" dirty="0" smtClean="0">
                <a:solidFill>
                  <a:srgbClr val="00B050"/>
                </a:solidFill>
              </a:rPr>
              <a:t> </a:t>
            </a:r>
            <a:r>
              <a:rPr lang="fi-FI" dirty="0">
                <a:solidFill>
                  <a:srgbClr val="00B050"/>
                </a:solidFill>
              </a:rPr>
              <a:t>at </a:t>
            </a:r>
            <a:r>
              <a:rPr lang="fi-FI" dirty="0" smtClean="0">
                <a:solidFill>
                  <a:srgbClr val="00B050"/>
                </a:solidFill>
                <a:hlinkClick r:id="rId2"/>
              </a:rPr>
              <a:t>https</a:t>
            </a:r>
            <a:r>
              <a:rPr lang="fi-FI" dirty="0">
                <a:solidFill>
                  <a:srgbClr val="00B050"/>
                </a:solidFill>
                <a:hlinkClick r:id="rId2"/>
              </a:rPr>
              <a:t>://</a:t>
            </a:r>
            <a:r>
              <a:rPr lang="fi-FI" dirty="0" smtClean="0">
                <a:solidFill>
                  <a:srgbClr val="00B050"/>
                </a:solidFill>
                <a:hlinkClick r:id="rId2"/>
              </a:rPr>
              <a:t>github.com/AnttiHaerkoenen/spatial_segregation</a:t>
            </a:r>
            <a:r>
              <a:rPr lang="fi-FI" dirty="0" smtClean="0">
                <a:solidFill>
                  <a:srgbClr val="00B050"/>
                </a:solidFill>
              </a:rPr>
              <a:t>.</a:t>
            </a:r>
            <a:endParaRPr lang="fi-FI" dirty="0">
              <a:solidFill>
                <a:srgbClr val="00B050"/>
              </a:solidFill>
            </a:endParaRPr>
          </a:p>
        </p:txBody>
      </p:sp>
      <p:pic>
        <p:nvPicPr>
          <p:cNvPr id="1026" name="Picture 2" descr="https://www.python.org/static/community_logos/python-logo-master-v3-T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7349" y="2245894"/>
            <a:ext cx="4815009" cy="162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49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" t="3159" r="1462" b="9904"/>
          <a:stretch/>
        </p:blipFill>
        <p:spPr>
          <a:xfrm>
            <a:off x="0" y="0"/>
            <a:ext cx="12192000" cy="684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6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Variety</a:t>
            </a:r>
            <a:r>
              <a:rPr lang="fi-FI" dirty="0" smtClean="0"/>
              <a:t> of </a:t>
            </a:r>
            <a:r>
              <a:rPr lang="fi-FI" dirty="0" err="1" smtClean="0"/>
              <a:t>indices</a:t>
            </a:r>
            <a:r>
              <a:rPr lang="fi-FI" dirty="0" smtClean="0"/>
              <a:t> </a:t>
            </a:r>
            <a:r>
              <a:rPr lang="fi-FI" dirty="0" err="1" smtClean="0"/>
              <a:t>with</a:t>
            </a:r>
            <a:r>
              <a:rPr lang="fi-FI" dirty="0" smtClean="0"/>
              <a:t> </a:t>
            </a:r>
            <a:r>
              <a:rPr lang="fi-FI" dirty="0" err="1" smtClean="0"/>
              <a:t>variety</a:t>
            </a:r>
            <a:r>
              <a:rPr lang="fi-FI" dirty="0" smtClean="0"/>
              <a:t> of </a:t>
            </a:r>
            <a:r>
              <a:rPr lang="fi-FI" dirty="0" err="1" smtClean="0"/>
              <a:t>parameters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382253"/>
            <a:ext cx="10753725" cy="3395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i-FI" sz="2800" dirty="0" err="1" smtClean="0"/>
              <a:t>Spatial</a:t>
            </a:r>
            <a:r>
              <a:rPr lang="fi-FI" sz="2800" dirty="0" smtClean="0"/>
              <a:t> </a:t>
            </a:r>
            <a:r>
              <a:rPr lang="fi-FI" sz="2800" dirty="0" err="1" smtClean="0"/>
              <a:t>Karmel-MacLachlan</a:t>
            </a:r>
            <a:r>
              <a:rPr lang="fi-FI" sz="2800" dirty="0" smtClean="0"/>
              <a:t> </a:t>
            </a:r>
            <a:r>
              <a:rPr lang="fi-FI" sz="2800" dirty="0" err="1" smtClean="0"/>
              <a:t>index</a:t>
            </a:r>
            <a:r>
              <a:rPr lang="fi-FI" sz="2800" dirty="0" smtClean="0"/>
              <a:t> </a:t>
            </a:r>
            <a:r>
              <a:rPr lang="fi-FI" sz="2800" dirty="0" err="1" smtClean="0"/>
              <a:t>implemented</a:t>
            </a:r>
            <a:endParaRPr lang="fi-FI" sz="2800" dirty="0" smtClean="0"/>
          </a:p>
        </p:txBody>
      </p:sp>
    </p:spTree>
    <p:extLst>
      <p:ext uri="{BB962C8B-B14F-4D97-AF65-F5344CB8AC3E}">
        <p14:creationId xmlns:p14="http://schemas.microsoft.com/office/powerpoint/2010/main" val="41950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3" y="0"/>
            <a:ext cx="12147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1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877" y="234839"/>
            <a:ext cx="9994392" cy="1538902"/>
          </a:xfrm>
        </p:spPr>
        <p:txBody>
          <a:bodyPr>
            <a:normAutofit/>
          </a:bodyPr>
          <a:lstStyle/>
          <a:p>
            <a:r>
              <a:rPr lang="fi-FI" sz="7200" dirty="0" err="1" smtClean="0"/>
              <a:t>Conclusion</a:t>
            </a:r>
            <a:endParaRPr lang="fi-FI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676735"/>
            <a:ext cx="5026312" cy="723400"/>
          </a:xfrm>
        </p:spPr>
        <p:txBody>
          <a:bodyPr/>
          <a:lstStyle/>
          <a:p>
            <a:r>
              <a:rPr lang="fi-FI" dirty="0" smtClean="0"/>
              <a:t>MAUP-FREE </a:t>
            </a:r>
            <a:r>
              <a:rPr lang="fi-FI" dirty="0" err="1" smtClean="0"/>
              <a:t>Segregation</a:t>
            </a:r>
            <a:r>
              <a:rPr lang="fi-FI" dirty="0" smtClean="0"/>
              <a:t> </a:t>
            </a:r>
            <a:r>
              <a:rPr lang="fi-FI" dirty="0" err="1" smtClean="0"/>
              <a:t>analysis</a:t>
            </a:r>
            <a:r>
              <a:rPr lang="fi-FI" dirty="0" smtClean="0"/>
              <a:t> </a:t>
            </a:r>
            <a:r>
              <a:rPr lang="fi-FI" dirty="0" err="1" smtClean="0"/>
              <a:t>with</a:t>
            </a:r>
            <a:r>
              <a:rPr lang="fi-FI" dirty="0" smtClean="0"/>
              <a:t> </a:t>
            </a:r>
            <a:r>
              <a:rPr lang="fi-FI" dirty="0" err="1" smtClean="0"/>
              <a:t>Kernel</a:t>
            </a:r>
            <a:r>
              <a:rPr lang="fi-FI" dirty="0" smtClean="0"/>
              <a:t> </a:t>
            </a:r>
            <a:r>
              <a:rPr lang="fi-FI" dirty="0" err="1" smtClean="0"/>
              <a:t>density</a:t>
            </a:r>
            <a:r>
              <a:rPr lang="fi-FI" dirty="0" smtClean="0"/>
              <a:t> </a:t>
            </a:r>
            <a:r>
              <a:rPr lang="fi-FI" dirty="0" err="1" smtClean="0"/>
              <a:t>estimation</a:t>
            </a:r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99221" y="1649175"/>
            <a:ext cx="4968080" cy="722376"/>
          </a:xfrm>
        </p:spPr>
        <p:txBody>
          <a:bodyPr/>
          <a:lstStyle/>
          <a:p>
            <a:r>
              <a:rPr lang="fi-FI" dirty="0" smtClean="0"/>
              <a:t>Statistical </a:t>
            </a:r>
            <a:r>
              <a:rPr lang="en-US" dirty="0" smtClean="0"/>
              <a:t>significance</a:t>
            </a:r>
            <a:r>
              <a:rPr lang="fi-FI" dirty="0" smtClean="0"/>
              <a:t> </a:t>
            </a:r>
            <a:r>
              <a:rPr lang="fi-FI" dirty="0" err="1" smtClean="0"/>
              <a:t>with</a:t>
            </a:r>
            <a:r>
              <a:rPr lang="fi-FI" dirty="0" smtClean="0"/>
              <a:t> </a:t>
            </a:r>
            <a:r>
              <a:rPr lang="fi-FI" dirty="0" err="1" smtClean="0"/>
              <a:t>Simulations</a:t>
            </a:r>
            <a:endParaRPr lang="fi-FI" dirty="0"/>
          </a:p>
        </p:txBody>
      </p:sp>
      <p:sp>
        <p:nvSpPr>
          <p:cNvPr id="7" name="TextBox 6"/>
          <p:cNvSpPr txBox="1"/>
          <p:nvPr/>
        </p:nvSpPr>
        <p:spPr>
          <a:xfrm>
            <a:off x="1623140" y="5829296"/>
            <a:ext cx="5026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</a:t>
            </a:r>
            <a:r>
              <a:rPr lang="fi-FI" sz="2400" dirty="0" smtClean="0">
                <a:solidFill>
                  <a:schemeClr val="tx2">
                    <a:lumMod val="75000"/>
                    <a:lumOff val="25000"/>
                  </a:schemeClr>
                </a:solidFill>
              </a:rPr>
              <a:t>ntti.harkonen@uef.fi</a:t>
            </a:r>
            <a:endParaRPr lang="fi-FI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968" y="2331011"/>
            <a:ext cx="5730952" cy="3235600"/>
          </a:xfrm>
          <a:prstGeom prst="rect">
            <a:avLst/>
          </a:prstGeom>
        </p:spPr>
      </p:pic>
      <p:pic>
        <p:nvPicPr>
          <p:cNvPr id="10" name="Picture 4" descr="https://upload.wikimedia.org/wikipedia/commons/1/1b/Bivariate_example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" y="2371550"/>
            <a:ext cx="4143997" cy="325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656" y="218796"/>
            <a:ext cx="11306797" cy="1512147"/>
          </a:xfrm>
        </p:spPr>
        <p:txBody>
          <a:bodyPr>
            <a:normAutofit/>
          </a:bodyPr>
          <a:lstStyle/>
          <a:p>
            <a:r>
              <a:rPr lang="fi-FI" sz="6000" dirty="0" err="1" smtClean="0"/>
              <a:t>Bibliography</a:t>
            </a:r>
            <a:r>
              <a:rPr lang="fi-FI" sz="6000" dirty="0" smtClean="0"/>
              <a:t>[”</a:t>
            </a:r>
            <a:r>
              <a:rPr lang="fi-FI" sz="6000" dirty="0" err="1" smtClean="0"/>
              <a:t>segregation_analysis</a:t>
            </a:r>
            <a:r>
              <a:rPr lang="fi-FI" sz="6000" dirty="0" smtClean="0"/>
              <a:t>”</a:t>
            </a:r>
            <a:r>
              <a:rPr lang="fi-FI" sz="6000" dirty="0" smtClean="0"/>
              <a:t>]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642711"/>
            <a:ext cx="10753725" cy="493455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i-FI" sz="2600" dirty="0" err="1" smtClean="0"/>
              <a:t>Feitosa</a:t>
            </a:r>
            <a:r>
              <a:rPr lang="fi-FI" sz="2600" dirty="0" smtClean="0"/>
              <a:t>, F. F.; </a:t>
            </a:r>
            <a:r>
              <a:rPr lang="fi-FI" sz="2600" dirty="0" err="1" smtClean="0"/>
              <a:t>Câmara</a:t>
            </a:r>
            <a:r>
              <a:rPr lang="fi-FI" sz="2600" dirty="0" smtClean="0"/>
              <a:t>, G.; </a:t>
            </a:r>
            <a:r>
              <a:rPr lang="fi-FI" sz="2600" dirty="0" err="1" smtClean="0"/>
              <a:t>Monteiro</a:t>
            </a:r>
            <a:r>
              <a:rPr lang="fi-FI" sz="2600" dirty="0" smtClean="0"/>
              <a:t>, A. M. V.; </a:t>
            </a:r>
            <a:r>
              <a:rPr lang="fi-FI" sz="2600" dirty="0" err="1" smtClean="0"/>
              <a:t>Koschitzki</a:t>
            </a:r>
            <a:r>
              <a:rPr lang="fi-FI" sz="2600" dirty="0" smtClean="0"/>
              <a:t>, T. &amp; Silva, M. P. S. (2007). Global and </a:t>
            </a:r>
            <a:r>
              <a:rPr lang="fi-FI" sz="2600" dirty="0" err="1" smtClean="0"/>
              <a:t>local</a:t>
            </a:r>
            <a:r>
              <a:rPr lang="fi-FI" sz="2600" dirty="0" smtClean="0"/>
              <a:t> </a:t>
            </a:r>
            <a:r>
              <a:rPr lang="fi-FI" sz="2600" dirty="0" err="1" smtClean="0"/>
              <a:t>spatial</a:t>
            </a:r>
            <a:r>
              <a:rPr lang="fi-FI" sz="2600" dirty="0" smtClean="0"/>
              <a:t> </a:t>
            </a:r>
            <a:r>
              <a:rPr lang="fi-FI" sz="2600" dirty="0" err="1" smtClean="0"/>
              <a:t>indices</a:t>
            </a:r>
            <a:r>
              <a:rPr lang="fi-FI" sz="2600" dirty="0" smtClean="0"/>
              <a:t> of </a:t>
            </a:r>
            <a:r>
              <a:rPr lang="fi-FI" sz="2600" dirty="0" err="1" smtClean="0"/>
              <a:t>urban</a:t>
            </a:r>
            <a:r>
              <a:rPr lang="fi-FI" sz="2600" dirty="0" smtClean="0"/>
              <a:t> </a:t>
            </a:r>
            <a:r>
              <a:rPr lang="fi-FI" sz="2600" dirty="0" err="1" smtClean="0"/>
              <a:t>segregation</a:t>
            </a:r>
            <a:r>
              <a:rPr lang="fi-FI" sz="2600" dirty="0" smtClean="0"/>
              <a:t>. </a:t>
            </a:r>
            <a:r>
              <a:rPr lang="fi-FI" sz="2600" i="1" dirty="0" smtClean="0"/>
              <a:t>International Journal of </a:t>
            </a:r>
            <a:r>
              <a:rPr lang="fi-FI" sz="2600" i="1" dirty="0" err="1" smtClean="0"/>
              <a:t>Geographical</a:t>
            </a:r>
            <a:r>
              <a:rPr lang="fi-FI" sz="2600" i="1" dirty="0" smtClean="0"/>
              <a:t> </a:t>
            </a:r>
            <a:r>
              <a:rPr lang="fi-FI" sz="2600" i="1" dirty="0" err="1" smtClean="0"/>
              <a:t>Information</a:t>
            </a:r>
            <a:r>
              <a:rPr lang="fi-FI" sz="2600" i="1" dirty="0" smtClean="0"/>
              <a:t> Science </a:t>
            </a:r>
            <a:r>
              <a:rPr lang="fi-FI" sz="2600" dirty="0" smtClean="0"/>
              <a:t>21(3), 299—323.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sz="2600" dirty="0" smtClean="0"/>
              <a:t>Lee, </a:t>
            </a:r>
            <a:r>
              <a:rPr lang="fi-FI" sz="2600" dirty="0" err="1" smtClean="0"/>
              <a:t>Barrett</a:t>
            </a:r>
            <a:r>
              <a:rPr lang="fi-FI" sz="2600" dirty="0" smtClean="0"/>
              <a:t> A.; </a:t>
            </a:r>
            <a:r>
              <a:rPr lang="fi-FI" sz="2600" dirty="0" err="1" smtClean="0"/>
              <a:t>Reardon</a:t>
            </a:r>
            <a:r>
              <a:rPr lang="fi-FI" sz="2600" dirty="0" smtClean="0"/>
              <a:t>, Sean F.; </a:t>
            </a:r>
            <a:r>
              <a:rPr lang="fi-FI" sz="2600" dirty="0" err="1" smtClean="0"/>
              <a:t>Firebaugh</a:t>
            </a:r>
            <a:r>
              <a:rPr lang="fi-FI" sz="2600" dirty="0" smtClean="0"/>
              <a:t>, Glenn; </a:t>
            </a:r>
            <a:r>
              <a:rPr lang="fi-FI" sz="2600" dirty="0" err="1" smtClean="0"/>
              <a:t>Farrell</a:t>
            </a:r>
            <a:r>
              <a:rPr lang="fi-FI" sz="2600" dirty="0" smtClean="0"/>
              <a:t>, </a:t>
            </a:r>
            <a:r>
              <a:rPr lang="fi-FI" sz="2600" dirty="0" err="1" smtClean="0"/>
              <a:t>Chad</a:t>
            </a:r>
            <a:r>
              <a:rPr lang="fi-FI" sz="2600" dirty="0" smtClean="0"/>
              <a:t> R.; </a:t>
            </a:r>
            <a:r>
              <a:rPr lang="fi-FI" sz="2600" dirty="0" err="1" smtClean="0"/>
              <a:t>Matthews</a:t>
            </a:r>
            <a:r>
              <a:rPr lang="fi-FI" sz="2600" dirty="0" smtClean="0"/>
              <a:t>, Stephen A. &amp; </a:t>
            </a:r>
            <a:r>
              <a:rPr lang="fi-FI" sz="2600" dirty="0" err="1" smtClean="0"/>
              <a:t>O’Sullivan</a:t>
            </a:r>
            <a:r>
              <a:rPr lang="fi-FI" sz="2600" dirty="0" smtClean="0"/>
              <a:t>, David (2008). Beyond </a:t>
            </a:r>
            <a:r>
              <a:rPr lang="fi-FI" sz="2600" dirty="0" err="1" smtClean="0"/>
              <a:t>the</a:t>
            </a:r>
            <a:r>
              <a:rPr lang="fi-FI" sz="2600" dirty="0" smtClean="0"/>
              <a:t> </a:t>
            </a:r>
            <a:r>
              <a:rPr lang="fi-FI" sz="2600" dirty="0" err="1" smtClean="0"/>
              <a:t>Census</a:t>
            </a:r>
            <a:r>
              <a:rPr lang="fi-FI" sz="2600" dirty="0" smtClean="0"/>
              <a:t> </a:t>
            </a:r>
            <a:r>
              <a:rPr lang="fi-FI" sz="2600" dirty="0" err="1" smtClean="0"/>
              <a:t>Tract</a:t>
            </a:r>
            <a:r>
              <a:rPr lang="fi-FI" sz="2600" dirty="0" smtClean="0"/>
              <a:t>: </a:t>
            </a:r>
            <a:r>
              <a:rPr lang="fi-FI" sz="2600" dirty="0" err="1" smtClean="0"/>
              <a:t>Patterns</a:t>
            </a:r>
            <a:r>
              <a:rPr lang="fi-FI" sz="2600" dirty="0" smtClean="0"/>
              <a:t> and </a:t>
            </a:r>
            <a:r>
              <a:rPr lang="fi-FI" sz="2600" dirty="0" err="1" smtClean="0"/>
              <a:t>Determinants</a:t>
            </a:r>
            <a:r>
              <a:rPr lang="fi-FI" sz="2600" dirty="0" smtClean="0"/>
              <a:t> of </a:t>
            </a:r>
            <a:r>
              <a:rPr lang="fi-FI" sz="2600" dirty="0" err="1" smtClean="0"/>
              <a:t>Racial</a:t>
            </a:r>
            <a:r>
              <a:rPr lang="fi-FI" sz="2600" dirty="0" smtClean="0"/>
              <a:t> </a:t>
            </a:r>
            <a:r>
              <a:rPr lang="fi-FI" sz="2600" dirty="0" err="1" smtClean="0"/>
              <a:t>Segregation</a:t>
            </a:r>
            <a:r>
              <a:rPr lang="fi-FI" sz="2600" dirty="0" smtClean="0"/>
              <a:t> at </a:t>
            </a:r>
            <a:r>
              <a:rPr lang="fi-FI" sz="2600" dirty="0" err="1" smtClean="0"/>
              <a:t>Multiple</a:t>
            </a:r>
            <a:r>
              <a:rPr lang="fi-FI" sz="2600" dirty="0" smtClean="0"/>
              <a:t> </a:t>
            </a:r>
            <a:r>
              <a:rPr lang="fi-FI" sz="2600" dirty="0" err="1" smtClean="0"/>
              <a:t>Geographical</a:t>
            </a:r>
            <a:r>
              <a:rPr lang="fi-FI" sz="2600" dirty="0" smtClean="0"/>
              <a:t> </a:t>
            </a:r>
            <a:r>
              <a:rPr lang="fi-FI" sz="2600" dirty="0" err="1" smtClean="0"/>
              <a:t>Scales</a:t>
            </a:r>
            <a:r>
              <a:rPr lang="fi-FI" sz="2600" dirty="0" smtClean="0"/>
              <a:t>. </a:t>
            </a:r>
            <a:r>
              <a:rPr lang="fi-FI" sz="2600" i="1" dirty="0" smtClean="0"/>
              <a:t>American </a:t>
            </a:r>
            <a:r>
              <a:rPr lang="fi-FI" sz="2600" i="1" dirty="0" err="1" smtClean="0"/>
              <a:t>Sociological</a:t>
            </a:r>
            <a:r>
              <a:rPr lang="fi-FI" sz="2600" i="1" dirty="0" smtClean="0"/>
              <a:t> </a:t>
            </a:r>
            <a:r>
              <a:rPr lang="fi-FI" sz="2600" i="1" dirty="0" err="1" smtClean="0"/>
              <a:t>Review</a:t>
            </a:r>
            <a:r>
              <a:rPr lang="fi-FI" sz="2600" i="1" dirty="0" smtClean="0"/>
              <a:t> </a:t>
            </a:r>
            <a:r>
              <a:rPr lang="fi-FI" sz="2600" dirty="0" smtClean="0"/>
              <a:t>73, 766—791.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sz="2600" dirty="0" err="1" smtClean="0"/>
              <a:t>O’Sullivan</a:t>
            </a:r>
            <a:r>
              <a:rPr lang="fi-FI" sz="2600" dirty="0" smtClean="0"/>
              <a:t>, David &amp; Wong, David W. S. (2007). A Surface-</a:t>
            </a:r>
            <a:r>
              <a:rPr lang="fi-FI" sz="2600" dirty="0" err="1" smtClean="0"/>
              <a:t>Based</a:t>
            </a:r>
            <a:r>
              <a:rPr lang="fi-FI" sz="2600" dirty="0" smtClean="0"/>
              <a:t> </a:t>
            </a:r>
            <a:r>
              <a:rPr lang="fi-FI" sz="2600" dirty="0" err="1" smtClean="0"/>
              <a:t>Approach</a:t>
            </a:r>
            <a:r>
              <a:rPr lang="fi-FI" sz="2600" dirty="0" smtClean="0"/>
              <a:t> to </a:t>
            </a:r>
            <a:r>
              <a:rPr lang="fi-FI" sz="2600" dirty="0" err="1" smtClean="0"/>
              <a:t>Measuring</a:t>
            </a:r>
            <a:r>
              <a:rPr lang="fi-FI" sz="2600" dirty="0" smtClean="0"/>
              <a:t> </a:t>
            </a:r>
            <a:r>
              <a:rPr lang="fi-FI" sz="2600" dirty="0" err="1" smtClean="0"/>
              <a:t>Spatial</a:t>
            </a:r>
            <a:r>
              <a:rPr lang="fi-FI" sz="2600" dirty="0" smtClean="0"/>
              <a:t> </a:t>
            </a:r>
            <a:r>
              <a:rPr lang="fi-FI" sz="2600" dirty="0" err="1" smtClean="0"/>
              <a:t>Segregation</a:t>
            </a:r>
            <a:r>
              <a:rPr lang="fi-FI" sz="2600" dirty="0" smtClean="0"/>
              <a:t>. </a:t>
            </a:r>
            <a:r>
              <a:rPr lang="fi-FI" sz="2600" i="1" dirty="0" err="1" smtClean="0"/>
              <a:t>Geographical</a:t>
            </a:r>
            <a:r>
              <a:rPr lang="fi-FI" sz="2600" i="1" dirty="0" smtClean="0"/>
              <a:t> Analysis </a:t>
            </a:r>
            <a:r>
              <a:rPr lang="fi-FI" sz="2600" dirty="0" smtClean="0"/>
              <a:t>39, 147—168.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i-FI" sz="2600" dirty="0" smtClean="0"/>
              <a:t>Watts, Martin (2014). </a:t>
            </a:r>
            <a:r>
              <a:rPr lang="fi-FI" sz="2600" dirty="0" err="1" smtClean="0"/>
              <a:t>Spatial</a:t>
            </a:r>
            <a:r>
              <a:rPr lang="fi-FI" sz="2600" dirty="0" smtClean="0"/>
              <a:t> </a:t>
            </a:r>
            <a:r>
              <a:rPr lang="fi-FI" sz="2600" dirty="0" err="1" smtClean="0"/>
              <a:t>indexes</a:t>
            </a:r>
            <a:r>
              <a:rPr lang="fi-FI" sz="2600" dirty="0" smtClean="0"/>
              <a:t>: a </a:t>
            </a:r>
            <a:r>
              <a:rPr lang="fi-FI" sz="2600" dirty="0" err="1" smtClean="0"/>
              <a:t>focus</a:t>
            </a:r>
            <a:r>
              <a:rPr lang="fi-FI" sz="2600" dirty="0" smtClean="0"/>
              <a:t> on </a:t>
            </a:r>
            <a:r>
              <a:rPr lang="fi-FI" sz="2600" dirty="0" err="1" smtClean="0"/>
              <a:t>segregation</a:t>
            </a:r>
            <a:r>
              <a:rPr lang="fi-FI" sz="2600" dirty="0" smtClean="0"/>
              <a:t>. In </a:t>
            </a:r>
            <a:r>
              <a:rPr lang="fi-FI" sz="2600" i="1" dirty="0" err="1" smtClean="0"/>
              <a:t>Handbook</a:t>
            </a:r>
            <a:r>
              <a:rPr lang="fi-FI" sz="2600" i="1" dirty="0" smtClean="0"/>
              <a:t> of </a:t>
            </a:r>
            <a:r>
              <a:rPr lang="fi-FI" sz="2600" i="1" dirty="0" err="1" smtClean="0"/>
              <a:t>Research</a:t>
            </a:r>
            <a:r>
              <a:rPr lang="fi-FI" sz="2600" i="1" dirty="0" smtClean="0"/>
              <a:t> </a:t>
            </a:r>
            <a:r>
              <a:rPr lang="fi-FI" sz="2600" i="1" dirty="0" err="1" smtClean="0"/>
              <a:t>Methods</a:t>
            </a:r>
            <a:r>
              <a:rPr lang="fi-FI" sz="2600" i="1" dirty="0" smtClean="0"/>
              <a:t> and Applications in </a:t>
            </a:r>
            <a:r>
              <a:rPr lang="fi-FI" sz="2600" i="1" dirty="0" err="1" smtClean="0"/>
              <a:t>Spatially</a:t>
            </a:r>
            <a:r>
              <a:rPr lang="fi-FI" sz="2600" i="1" dirty="0" smtClean="0"/>
              <a:t> </a:t>
            </a:r>
            <a:r>
              <a:rPr lang="fi-FI" sz="2600" i="1" dirty="0" err="1" smtClean="0"/>
              <a:t>Integrated</a:t>
            </a:r>
            <a:r>
              <a:rPr lang="fi-FI" sz="2600" i="1" dirty="0" smtClean="0"/>
              <a:t> </a:t>
            </a:r>
            <a:r>
              <a:rPr lang="fi-FI" sz="2600" i="1" dirty="0" err="1" smtClean="0"/>
              <a:t>Social</a:t>
            </a:r>
            <a:r>
              <a:rPr lang="fi-FI" sz="2600" i="1" dirty="0" smtClean="0"/>
              <a:t> Science</a:t>
            </a:r>
            <a:r>
              <a:rPr lang="fi-FI" sz="2600" dirty="0" smtClean="0"/>
              <a:t>, ed. </a:t>
            </a:r>
            <a:r>
              <a:rPr lang="fi-FI" sz="2600" dirty="0" err="1" smtClean="0"/>
              <a:t>by</a:t>
            </a:r>
            <a:r>
              <a:rPr lang="fi-FI" sz="2600" dirty="0" smtClean="0"/>
              <a:t> Robert J. </a:t>
            </a:r>
            <a:r>
              <a:rPr lang="fi-FI" sz="2600" dirty="0" err="1" smtClean="0"/>
              <a:t>Stimson</a:t>
            </a:r>
            <a:r>
              <a:rPr lang="fi-FI" sz="2600" dirty="0" smtClean="0"/>
              <a:t>, Edward </a:t>
            </a:r>
            <a:r>
              <a:rPr lang="fi-FI" sz="2600" dirty="0" err="1" smtClean="0"/>
              <a:t>Elgar</a:t>
            </a:r>
            <a:r>
              <a:rPr lang="fi-FI" sz="2600" dirty="0" smtClean="0"/>
              <a:t>, </a:t>
            </a:r>
            <a:r>
              <a:rPr lang="fi-FI" sz="2600" dirty="0" err="1" smtClean="0"/>
              <a:t>Cheltenham</a:t>
            </a:r>
            <a:r>
              <a:rPr lang="fi-FI" sz="2600" dirty="0" smtClean="0"/>
              <a:t>, UK, 287—314.</a:t>
            </a:r>
          </a:p>
        </p:txBody>
      </p:sp>
    </p:spTree>
    <p:extLst>
      <p:ext uri="{BB962C8B-B14F-4D97-AF65-F5344CB8AC3E}">
        <p14:creationId xmlns:p14="http://schemas.microsoft.com/office/powerpoint/2010/main" val="197006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656" y="218796"/>
            <a:ext cx="10443913" cy="1512147"/>
          </a:xfrm>
        </p:spPr>
        <p:txBody>
          <a:bodyPr>
            <a:normAutofit/>
          </a:bodyPr>
          <a:lstStyle/>
          <a:p>
            <a:r>
              <a:rPr lang="fi-FI" sz="6000" dirty="0" err="1" smtClean="0"/>
              <a:t>Bibliography</a:t>
            </a:r>
            <a:r>
              <a:rPr lang="fi-FI" sz="6000" dirty="0" smtClean="0"/>
              <a:t>[”software”]</a:t>
            </a:r>
            <a:endParaRPr lang="fi-FI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642711"/>
            <a:ext cx="10753725" cy="493455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i-FI" sz="2600" dirty="0" err="1"/>
              <a:t>Gillies</a:t>
            </a:r>
            <a:r>
              <a:rPr lang="fi-FI" sz="2600" dirty="0"/>
              <a:t>, Sean et al. (2007).</a:t>
            </a:r>
            <a:r>
              <a:rPr lang="en-US" sz="2600" dirty="0"/>
              <a:t> Shapely: manipulation and analysis of geometric objects. </a:t>
            </a:r>
            <a:r>
              <a:rPr lang="en-US" sz="2600" dirty="0">
                <a:hlinkClick r:id="rId2"/>
              </a:rPr>
              <a:t>https://github.com/Toblerity/Shapely</a:t>
            </a:r>
            <a:r>
              <a:rPr lang="en-US" sz="2600" dirty="0"/>
              <a:t>.</a:t>
            </a:r>
            <a:endParaRPr lang="fi-FI" sz="2600" dirty="0"/>
          </a:p>
          <a:p>
            <a:pPr>
              <a:buFont typeface="Wingdings" panose="05000000000000000000" pitchFamily="2" charset="2"/>
              <a:buChar char="§"/>
            </a:pPr>
            <a:r>
              <a:rPr lang="fi-FI" sz="2600" dirty="0" smtClean="0"/>
              <a:t>Hunter (2007): </a:t>
            </a:r>
            <a:r>
              <a:rPr lang="fr-FR" sz="2600" dirty="0" err="1"/>
              <a:t>Matplotlib</a:t>
            </a:r>
            <a:r>
              <a:rPr lang="fr-FR" sz="2600" dirty="0"/>
              <a:t>: A 2D </a:t>
            </a:r>
            <a:r>
              <a:rPr lang="fr-FR" sz="2600" dirty="0" err="1"/>
              <a:t>graphics</a:t>
            </a:r>
            <a:r>
              <a:rPr lang="fr-FR" sz="2600" dirty="0"/>
              <a:t> </a:t>
            </a:r>
            <a:r>
              <a:rPr lang="fr-FR" sz="2600" dirty="0" err="1" smtClean="0"/>
              <a:t>environment</a:t>
            </a:r>
            <a:r>
              <a:rPr lang="fr-FR" sz="2600" dirty="0" smtClean="0"/>
              <a:t>. </a:t>
            </a:r>
            <a:r>
              <a:rPr lang="fr-FR" sz="2600" dirty="0" err="1" smtClean="0"/>
              <a:t>Computing</a:t>
            </a:r>
            <a:r>
              <a:rPr lang="fr-FR" sz="2600" dirty="0" smtClean="0"/>
              <a:t> in Science &amp; Engineering 9(3), 90—95</a:t>
            </a:r>
            <a:r>
              <a:rPr lang="fr-FR" sz="2600" dirty="0"/>
              <a:t>, </a:t>
            </a:r>
            <a:r>
              <a:rPr lang="fr-FR" sz="2600" dirty="0" smtClean="0"/>
              <a:t>DOI: 10.1109/MCSE.2007.55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McKinney, Wes (</a:t>
            </a:r>
            <a:r>
              <a:rPr lang="en-US" sz="2600" dirty="0"/>
              <a:t>2010</a:t>
            </a:r>
            <a:r>
              <a:rPr lang="en-US" sz="2600" dirty="0" smtClean="0"/>
              <a:t>). </a:t>
            </a:r>
            <a:r>
              <a:rPr lang="en-US" sz="2600" dirty="0"/>
              <a:t>Data Structures for Statistical Computing in Python, Proceedings of the 9th Python in Science Conference, </a:t>
            </a:r>
            <a:r>
              <a:rPr lang="en-US" sz="2600" dirty="0" smtClean="0"/>
              <a:t>51-56.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van </a:t>
            </a:r>
            <a:r>
              <a:rPr lang="en-US" sz="2600" dirty="0"/>
              <a:t>der Walt</a:t>
            </a:r>
            <a:r>
              <a:rPr lang="en-US" sz="2600" dirty="0" smtClean="0"/>
              <a:t>,</a:t>
            </a:r>
            <a:r>
              <a:rPr lang="en-US" sz="2600" dirty="0"/>
              <a:t> </a:t>
            </a:r>
            <a:r>
              <a:rPr lang="en-US" sz="2600" dirty="0" err="1" smtClean="0"/>
              <a:t>Stéfan</a:t>
            </a:r>
            <a:r>
              <a:rPr lang="en-US" sz="2600" dirty="0" smtClean="0"/>
              <a:t>; Colbert, S</a:t>
            </a:r>
            <a:r>
              <a:rPr lang="en-US" sz="2600" dirty="0"/>
              <a:t>. </a:t>
            </a:r>
            <a:r>
              <a:rPr lang="en-US" sz="2600" dirty="0" smtClean="0"/>
              <a:t>Chris &amp; </a:t>
            </a:r>
            <a:r>
              <a:rPr lang="en-US" sz="2600" dirty="0" err="1" smtClean="0"/>
              <a:t>Varoquaux</a:t>
            </a:r>
            <a:r>
              <a:rPr lang="en-US" sz="2600" dirty="0" smtClean="0"/>
              <a:t>, </a:t>
            </a:r>
            <a:r>
              <a:rPr lang="en-US" sz="2600" dirty="0" err="1" smtClean="0"/>
              <a:t>Gaël</a:t>
            </a:r>
            <a:r>
              <a:rPr lang="en-US" sz="2600" dirty="0" smtClean="0"/>
              <a:t> (2011). </a:t>
            </a:r>
            <a:r>
              <a:rPr lang="en-US" sz="2600" dirty="0"/>
              <a:t>The </a:t>
            </a:r>
            <a:r>
              <a:rPr lang="en-US" sz="2600" dirty="0" err="1"/>
              <a:t>NumPy</a:t>
            </a:r>
            <a:r>
              <a:rPr lang="en-US" sz="2600" dirty="0"/>
              <a:t> Array: A Structure for Efficient Numerical Computation, Computing in Science &amp; Engineering, 13, </a:t>
            </a:r>
            <a:r>
              <a:rPr lang="en-US" sz="2600" dirty="0" smtClean="0"/>
              <a:t>22-30, </a:t>
            </a:r>
            <a:r>
              <a:rPr lang="en-US" sz="2600" dirty="0"/>
              <a:t>DOI:10.1109/MCSE.2011.37</a:t>
            </a:r>
            <a:endParaRPr lang="en-US" sz="26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fi-FI" sz="2800" dirty="0" smtClean="0"/>
              <a:t>van </a:t>
            </a:r>
            <a:r>
              <a:rPr lang="fi-FI" sz="2800" dirty="0" err="1"/>
              <a:t>Rossum</a:t>
            </a:r>
            <a:r>
              <a:rPr lang="fi-FI" sz="2800" dirty="0" smtClean="0"/>
              <a:t>, </a:t>
            </a:r>
            <a:r>
              <a:rPr lang="fi-FI" sz="2800" dirty="0" err="1" smtClean="0"/>
              <a:t>Guido</a:t>
            </a:r>
            <a:r>
              <a:rPr lang="fi-FI" sz="2800" dirty="0" smtClean="0"/>
              <a:t> (1995): </a:t>
            </a:r>
            <a:r>
              <a:rPr lang="fi-FI" sz="2800" dirty="0"/>
              <a:t>Python </a:t>
            </a:r>
            <a:r>
              <a:rPr lang="fi-FI" sz="2800" dirty="0" err="1"/>
              <a:t>tutorial</a:t>
            </a:r>
            <a:r>
              <a:rPr lang="fi-FI" sz="2800" dirty="0"/>
              <a:t>, Technical Report CS-R9526, Centrum </a:t>
            </a:r>
            <a:r>
              <a:rPr lang="fi-FI" sz="2800" dirty="0" err="1"/>
              <a:t>voor</a:t>
            </a:r>
            <a:r>
              <a:rPr lang="fi-FI" sz="2800" dirty="0"/>
              <a:t> </a:t>
            </a:r>
            <a:r>
              <a:rPr lang="fi-FI" sz="2800" dirty="0" err="1"/>
              <a:t>Wiskunde</a:t>
            </a:r>
            <a:r>
              <a:rPr lang="fi-FI" sz="2800" dirty="0"/>
              <a:t> en </a:t>
            </a:r>
            <a:r>
              <a:rPr lang="fi-FI" sz="2800" dirty="0" err="1"/>
              <a:t>Informatica</a:t>
            </a:r>
            <a:r>
              <a:rPr lang="fi-FI" sz="2800" dirty="0"/>
              <a:t> (CWI), Amsterdam, </a:t>
            </a:r>
            <a:r>
              <a:rPr lang="fi-FI" sz="2800" dirty="0" err="1"/>
              <a:t>May</a:t>
            </a:r>
            <a:r>
              <a:rPr lang="fi-FI" sz="2800" dirty="0"/>
              <a:t> </a:t>
            </a:r>
            <a:r>
              <a:rPr lang="fi-FI" sz="2800" dirty="0" smtClean="0"/>
              <a:t>1995</a:t>
            </a:r>
            <a:endParaRPr lang="fi-FI" sz="2600" dirty="0" smtClean="0"/>
          </a:p>
        </p:txBody>
      </p:sp>
    </p:spTree>
    <p:extLst>
      <p:ext uri="{BB962C8B-B14F-4D97-AF65-F5344CB8AC3E}">
        <p14:creationId xmlns:p14="http://schemas.microsoft.com/office/powerpoint/2010/main" val="308730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3874"/>
          <a:stretch/>
        </p:blipFill>
        <p:spPr>
          <a:xfrm>
            <a:off x="0" y="-2"/>
            <a:ext cx="12192001" cy="6874043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 rot="16200000">
            <a:off x="10435391" y="2454442"/>
            <a:ext cx="1676399" cy="96252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5138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8" t="37193" r="27428" b="21637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6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A </a:t>
            </a:r>
            <a:r>
              <a:rPr lang="fi-FI" dirty="0" err="1" smtClean="0"/>
              <a:t>brief</a:t>
            </a:r>
            <a:r>
              <a:rPr lang="fi-FI" dirty="0" smtClean="0"/>
              <a:t> </a:t>
            </a:r>
            <a:r>
              <a:rPr lang="fi-FI" dirty="0" err="1" smtClean="0"/>
              <a:t>history</a:t>
            </a:r>
            <a:r>
              <a:rPr lang="fi-FI" dirty="0" smtClean="0"/>
              <a:t> of </a:t>
            </a:r>
            <a:r>
              <a:rPr lang="fi-FI" dirty="0" err="1" smtClean="0"/>
              <a:t>Vyborg</a:t>
            </a:r>
            <a:r>
              <a:rPr lang="fi-FI" dirty="0" smtClean="0"/>
              <a:t> (1)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79" y="1998133"/>
            <a:ext cx="5654842" cy="436256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Castle</a:t>
            </a:r>
            <a:r>
              <a:rPr lang="fi-FI" sz="2800" dirty="0" smtClean="0"/>
              <a:t> </a:t>
            </a:r>
            <a:r>
              <a:rPr lang="fi-FI" sz="2800" dirty="0" err="1" smtClean="0"/>
              <a:t>founded</a:t>
            </a:r>
            <a:r>
              <a:rPr lang="fi-FI" sz="2800" dirty="0" smtClean="0"/>
              <a:t> </a:t>
            </a:r>
            <a:r>
              <a:rPr lang="fi-FI" sz="2800" dirty="0" err="1" smtClean="0"/>
              <a:t>by</a:t>
            </a:r>
            <a:r>
              <a:rPr lang="fi-FI" sz="2800" dirty="0" smtClean="0"/>
              <a:t> </a:t>
            </a:r>
            <a:r>
              <a:rPr lang="fi-FI" sz="2800" dirty="0" err="1" smtClean="0"/>
              <a:t>Swedes</a:t>
            </a:r>
            <a:r>
              <a:rPr lang="fi-FI" sz="2800" dirty="0" smtClean="0"/>
              <a:t> </a:t>
            </a:r>
            <a:r>
              <a:rPr lang="fi-FI" sz="2800" dirty="0" err="1" smtClean="0"/>
              <a:t>around</a:t>
            </a:r>
            <a:r>
              <a:rPr lang="fi-FI" sz="2800" dirty="0" smtClean="0"/>
              <a:t> 1293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smtClean="0"/>
              <a:t>Town </a:t>
            </a:r>
            <a:r>
              <a:rPr lang="fi-FI" sz="2800" dirty="0" err="1" smtClean="0"/>
              <a:t>privileges</a:t>
            </a:r>
            <a:r>
              <a:rPr lang="fi-FI" sz="2800" dirty="0" smtClean="0"/>
              <a:t> </a:t>
            </a:r>
            <a:r>
              <a:rPr lang="fi-FI" sz="2800" dirty="0" err="1" smtClean="0"/>
              <a:t>granted</a:t>
            </a:r>
            <a:r>
              <a:rPr lang="fi-FI" sz="2800" dirty="0" smtClean="0"/>
              <a:t> in 1403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Conquered</a:t>
            </a:r>
            <a:r>
              <a:rPr lang="fi-FI" sz="2800" dirty="0" smtClean="0"/>
              <a:t> </a:t>
            </a:r>
            <a:r>
              <a:rPr lang="fi-FI" sz="2800" dirty="0" err="1" smtClean="0"/>
              <a:t>by</a:t>
            </a:r>
            <a:r>
              <a:rPr lang="fi-FI" sz="2800" dirty="0" smtClean="0"/>
              <a:t> </a:t>
            </a:r>
            <a:r>
              <a:rPr lang="fi-FI" sz="2800" dirty="0" err="1" smtClean="0"/>
              <a:t>Russia</a:t>
            </a:r>
            <a:r>
              <a:rPr lang="fi-FI" sz="2800" dirty="0" smtClean="0"/>
              <a:t> in 1710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smtClean="0"/>
              <a:t>18th </a:t>
            </a:r>
            <a:r>
              <a:rPr lang="fi-FI" sz="2800" dirty="0" err="1" smtClean="0"/>
              <a:t>century</a:t>
            </a:r>
            <a:r>
              <a:rPr lang="fi-FI" sz="2800" dirty="0" smtClean="0"/>
              <a:t> </a:t>
            </a:r>
            <a:r>
              <a:rPr lang="fi-FI" sz="2800" dirty="0" err="1" smtClean="0"/>
              <a:t>seat</a:t>
            </a:r>
            <a:r>
              <a:rPr lang="fi-FI" sz="2800" dirty="0" smtClean="0"/>
              <a:t> of Russian </a:t>
            </a:r>
            <a:r>
              <a:rPr lang="fi-FI" sz="2800" dirty="0" err="1" smtClean="0"/>
              <a:t>governors</a:t>
            </a:r>
            <a:endParaRPr lang="fi-FI" sz="2800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06" b="13717"/>
          <a:stretch/>
        </p:blipFill>
        <p:spPr>
          <a:xfrm>
            <a:off x="5579082" y="1998132"/>
            <a:ext cx="6243949" cy="4280563"/>
          </a:xfrm>
        </p:spPr>
      </p:pic>
    </p:spTree>
    <p:extLst>
      <p:ext uri="{BB962C8B-B14F-4D97-AF65-F5344CB8AC3E}">
        <p14:creationId xmlns:p14="http://schemas.microsoft.com/office/powerpoint/2010/main" val="136031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A </a:t>
            </a:r>
            <a:r>
              <a:rPr lang="fi-FI" dirty="0" err="1" smtClean="0"/>
              <a:t>brief</a:t>
            </a:r>
            <a:r>
              <a:rPr lang="fi-FI" dirty="0" smtClean="0"/>
              <a:t> </a:t>
            </a:r>
            <a:r>
              <a:rPr lang="fi-FI" dirty="0" err="1" smtClean="0"/>
              <a:t>history</a:t>
            </a:r>
            <a:r>
              <a:rPr lang="fi-FI" dirty="0" smtClean="0"/>
              <a:t> of </a:t>
            </a:r>
            <a:r>
              <a:rPr lang="fi-FI" dirty="0" err="1" smtClean="0"/>
              <a:t>Vyborg</a:t>
            </a:r>
            <a:r>
              <a:rPr lang="fi-FI" dirty="0" smtClean="0"/>
              <a:t> (2)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811" y="2017569"/>
            <a:ext cx="5758908" cy="436256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Ceded</a:t>
            </a:r>
            <a:r>
              <a:rPr lang="fi-FI" sz="2800" dirty="0" smtClean="0"/>
              <a:t> to </a:t>
            </a:r>
            <a:r>
              <a:rPr lang="fi-FI" sz="2800" dirty="0" err="1" smtClean="0"/>
              <a:t>Autonomous</a:t>
            </a:r>
            <a:r>
              <a:rPr lang="fi-FI" sz="2800" dirty="0" smtClean="0"/>
              <a:t> Grand </a:t>
            </a:r>
            <a:r>
              <a:rPr lang="fi-FI" sz="2800" dirty="0" err="1" smtClean="0"/>
              <a:t>Duchy</a:t>
            </a:r>
            <a:r>
              <a:rPr lang="fi-FI" sz="2800" dirty="0" smtClean="0"/>
              <a:t> of Finland (</a:t>
            </a:r>
            <a:r>
              <a:rPr lang="fi-FI" sz="2800" dirty="0" err="1" smtClean="0"/>
              <a:t>also</a:t>
            </a:r>
            <a:r>
              <a:rPr lang="fi-FI" sz="2800" dirty="0" smtClean="0"/>
              <a:t> in </a:t>
            </a:r>
            <a:r>
              <a:rPr lang="fi-FI" sz="2800" dirty="0" err="1" smtClean="0"/>
              <a:t>Russia</a:t>
            </a:r>
            <a:r>
              <a:rPr lang="fi-FI" sz="2800" dirty="0" smtClean="0"/>
              <a:t> </a:t>
            </a:r>
            <a:r>
              <a:rPr lang="fi-FI" sz="2800" dirty="0" err="1" smtClean="0"/>
              <a:t>since</a:t>
            </a:r>
            <a:r>
              <a:rPr lang="fi-FI" sz="2800" dirty="0" smtClean="0"/>
              <a:t> 1809) in 1812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During</a:t>
            </a:r>
            <a:r>
              <a:rPr lang="fi-FI" sz="2800" dirty="0" smtClean="0"/>
              <a:t> 1917—1940: </a:t>
            </a:r>
            <a:r>
              <a:rPr lang="fi-FI" sz="2800" dirty="0" err="1" smtClean="0"/>
              <a:t>the</a:t>
            </a:r>
            <a:r>
              <a:rPr lang="fi-FI" sz="2800" dirty="0" smtClean="0"/>
              <a:t> </a:t>
            </a:r>
            <a:r>
              <a:rPr lang="fi-FI" sz="2800" dirty="0" err="1" smtClean="0"/>
              <a:t>second</a:t>
            </a:r>
            <a:r>
              <a:rPr lang="fi-FI" sz="2800" dirty="0" smtClean="0"/>
              <a:t> </a:t>
            </a:r>
            <a:r>
              <a:rPr lang="fi-FI" sz="2800" dirty="0" err="1" smtClean="0"/>
              <a:t>largest</a:t>
            </a:r>
            <a:r>
              <a:rPr lang="fi-FI" sz="2800" dirty="0" smtClean="0"/>
              <a:t> city in </a:t>
            </a:r>
            <a:r>
              <a:rPr lang="fi-FI" sz="2800" dirty="0" err="1" smtClean="0"/>
              <a:t>the</a:t>
            </a:r>
            <a:r>
              <a:rPr lang="fi-FI" sz="2800" dirty="0" smtClean="0"/>
              <a:t> </a:t>
            </a:r>
            <a:r>
              <a:rPr lang="fi-FI" sz="2800" dirty="0" err="1" smtClean="0"/>
              <a:t>newly</a:t>
            </a:r>
            <a:r>
              <a:rPr lang="fi-FI" sz="2800" dirty="0" smtClean="0"/>
              <a:t> </a:t>
            </a:r>
            <a:r>
              <a:rPr lang="fi-FI" sz="2800" dirty="0" err="1" smtClean="0"/>
              <a:t>independent</a:t>
            </a:r>
            <a:r>
              <a:rPr lang="fi-FI" sz="2800" dirty="0" smtClean="0"/>
              <a:t> </a:t>
            </a:r>
            <a:r>
              <a:rPr lang="fi-FI" sz="2800" dirty="0" err="1" smtClean="0"/>
              <a:t>Republic</a:t>
            </a:r>
            <a:r>
              <a:rPr lang="fi-FI" sz="2800" dirty="0" smtClean="0"/>
              <a:t> of Finland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smtClean="0"/>
              <a:t>To USSR in 1940 and 1944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sz="2800" dirty="0" err="1" smtClean="0"/>
              <a:t>Part</a:t>
            </a:r>
            <a:r>
              <a:rPr lang="fi-FI" sz="2800" dirty="0" smtClean="0"/>
              <a:t> of Russian Federation</a:t>
            </a:r>
            <a:endParaRPr lang="fi-FI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719" y="2017568"/>
            <a:ext cx="5816748" cy="4362561"/>
          </a:xfrm>
        </p:spPr>
      </p:pic>
    </p:spTree>
    <p:extLst>
      <p:ext uri="{BB962C8B-B14F-4D97-AF65-F5344CB8AC3E}">
        <p14:creationId xmlns:p14="http://schemas.microsoft.com/office/powerpoint/2010/main" val="37455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5" y="499533"/>
            <a:ext cx="10532144" cy="1512147"/>
          </a:xfrm>
        </p:spPr>
        <p:txBody>
          <a:bodyPr/>
          <a:lstStyle/>
          <a:p>
            <a:r>
              <a:rPr lang="fi-FI" dirty="0" err="1" smtClean="0"/>
              <a:t>Vyborg</a:t>
            </a:r>
            <a:r>
              <a:rPr lang="fi-FI" dirty="0" smtClean="0"/>
              <a:t> </a:t>
            </a:r>
            <a:r>
              <a:rPr lang="fi-FI" dirty="0" err="1" smtClean="0"/>
              <a:t>was</a:t>
            </a:r>
            <a:r>
              <a:rPr lang="fi-FI" dirty="0" smtClean="0"/>
              <a:t> </a:t>
            </a:r>
            <a:r>
              <a:rPr lang="fi-FI" dirty="0" err="1" smtClean="0"/>
              <a:t>unusually</a:t>
            </a:r>
            <a:r>
              <a:rPr lang="fi-FI" dirty="0" smtClean="0"/>
              <a:t> </a:t>
            </a:r>
            <a:r>
              <a:rPr lang="fi-FI" dirty="0" err="1" smtClean="0"/>
              <a:t>diverse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sz="3200" dirty="0" err="1" smtClean="0"/>
              <a:t>Lutherans</a:t>
            </a:r>
            <a:r>
              <a:rPr lang="fi-FI" sz="3200" dirty="0" smtClean="0"/>
              <a:t>, Russian </a:t>
            </a:r>
            <a:r>
              <a:rPr lang="fi-FI" sz="3200" dirty="0" err="1" smtClean="0"/>
              <a:t>Orthodox</a:t>
            </a:r>
            <a:r>
              <a:rPr lang="fi-FI" sz="3200" dirty="0" smtClean="0"/>
              <a:t>, Roman </a:t>
            </a:r>
            <a:r>
              <a:rPr lang="fi-FI" sz="3200" dirty="0" err="1" smtClean="0"/>
              <a:t>Catholics</a:t>
            </a:r>
            <a:r>
              <a:rPr lang="fi-FI" sz="3200" dirty="0" smtClean="0"/>
              <a:t>, </a:t>
            </a:r>
            <a:r>
              <a:rPr lang="fi-FI" sz="3200" dirty="0" err="1" smtClean="0"/>
              <a:t>Jews</a:t>
            </a:r>
            <a:r>
              <a:rPr lang="fi-FI" sz="3200" dirty="0" smtClean="0"/>
              <a:t>, </a:t>
            </a:r>
            <a:r>
              <a:rPr lang="fi-FI" sz="3200" dirty="0" err="1" smtClean="0"/>
              <a:t>Muslims</a:t>
            </a:r>
            <a:endParaRPr lang="fi-FI" sz="3200" dirty="0" smtClean="0"/>
          </a:p>
          <a:p>
            <a:endParaRPr lang="fi-FI" sz="3200" dirty="0" smtClean="0"/>
          </a:p>
          <a:p>
            <a:r>
              <a:rPr lang="fi-FI" sz="3200" dirty="0" err="1" smtClean="0"/>
              <a:t>Finnish</a:t>
            </a:r>
            <a:r>
              <a:rPr lang="fi-FI" sz="3200" dirty="0" smtClean="0"/>
              <a:t>, </a:t>
            </a:r>
            <a:r>
              <a:rPr lang="fi-FI" sz="3200" dirty="0" err="1" smtClean="0"/>
              <a:t>Swedish</a:t>
            </a:r>
            <a:r>
              <a:rPr lang="fi-FI" sz="3200" dirty="0" smtClean="0"/>
              <a:t>, Russian and </a:t>
            </a:r>
            <a:r>
              <a:rPr lang="fi-FI" sz="3200" dirty="0" err="1" smtClean="0"/>
              <a:t>German</a:t>
            </a:r>
            <a:r>
              <a:rPr lang="fi-FI" sz="3200" dirty="0" smtClean="0"/>
              <a:t> </a:t>
            </a:r>
            <a:r>
              <a:rPr lang="fi-FI" sz="3200" dirty="0" err="1" smtClean="0"/>
              <a:t>speakers</a:t>
            </a:r>
            <a:r>
              <a:rPr lang="fi-FI" sz="3200" dirty="0" smtClean="0"/>
              <a:t> + </a:t>
            </a:r>
            <a:r>
              <a:rPr lang="fi-FI" sz="3200" dirty="0" err="1" smtClean="0"/>
              <a:t>small</a:t>
            </a:r>
            <a:r>
              <a:rPr lang="fi-FI" sz="3200" dirty="0" smtClean="0"/>
              <a:t> </a:t>
            </a:r>
            <a:r>
              <a:rPr lang="fi-FI" sz="3200" dirty="0" err="1" smtClean="0"/>
              <a:t>minorities</a:t>
            </a:r>
            <a:endParaRPr lang="fi-FI" sz="3200" dirty="0"/>
          </a:p>
        </p:txBody>
      </p:sp>
    </p:spTree>
    <p:extLst>
      <p:ext uri="{BB962C8B-B14F-4D97-AF65-F5344CB8AC3E}">
        <p14:creationId xmlns:p14="http://schemas.microsoft.com/office/powerpoint/2010/main" val="359238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Research</a:t>
            </a:r>
            <a:r>
              <a:rPr lang="fi-FI" dirty="0" smtClean="0"/>
              <a:t> </a:t>
            </a:r>
            <a:r>
              <a:rPr lang="fi-FI" dirty="0" err="1" smtClean="0"/>
              <a:t>question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446421"/>
            <a:ext cx="10753725" cy="3331443"/>
          </a:xfrm>
        </p:spPr>
        <p:txBody>
          <a:bodyPr>
            <a:normAutofit/>
          </a:bodyPr>
          <a:lstStyle/>
          <a:p>
            <a:r>
              <a:rPr lang="fi-FI" sz="3200" dirty="0" err="1" smtClean="0"/>
              <a:t>Was</a:t>
            </a:r>
            <a:r>
              <a:rPr lang="fi-FI" sz="3200" dirty="0" smtClean="0"/>
              <a:t> </a:t>
            </a:r>
            <a:r>
              <a:rPr lang="fi-FI" sz="3200" dirty="0" err="1" smtClean="0"/>
              <a:t>there</a:t>
            </a:r>
            <a:r>
              <a:rPr lang="fi-FI" sz="3200" dirty="0" smtClean="0"/>
              <a:t> </a:t>
            </a:r>
            <a:r>
              <a:rPr lang="fi-FI" sz="3200" dirty="0" err="1" smtClean="0"/>
              <a:t>localised</a:t>
            </a:r>
            <a:r>
              <a:rPr lang="fi-FI" sz="3200" dirty="0" smtClean="0"/>
              <a:t> </a:t>
            </a:r>
            <a:r>
              <a:rPr lang="fi-FI" sz="3200" dirty="0" err="1" smtClean="0"/>
              <a:t>religious</a:t>
            </a:r>
            <a:r>
              <a:rPr lang="fi-FI" sz="3200" dirty="0" smtClean="0"/>
              <a:t> </a:t>
            </a:r>
            <a:r>
              <a:rPr lang="fi-FI" sz="3200" dirty="0" err="1" smtClean="0"/>
              <a:t>segregation</a:t>
            </a:r>
            <a:r>
              <a:rPr lang="fi-FI" sz="3200" dirty="0" smtClean="0"/>
              <a:t> in </a:t>
            </a:r>
            <a:r>
              <a:rPr lang="fi-FI" sz="3200" dirty="0" err="1" smtClean="0"/>
              <a:t>Vyborg</a:t>
            </a:r>
            <a:r>
              <a:rPr lang="fi-FI" sz="3200" dirty="0" smtClean="0"/>
              <a:t> in </a:t>
            </a:r>
            <a:r>
              <a:rPr lang="fi-FI" sz="3200" dirty="0" err="1" smtClean="0"/>
              <a:t>the</a:t>
            </a:r>
            <a:r>
              <a:rPr lang="fi-FI" sz="3200" dirty="0" smtClean="0"/>
              <a:t> </a:t>
            </a:r>
            <a:r>
              <a:rPr lang="fi-FI" sz="3200" dirty="0" err="1" smtClean="0"/>
              <a:t>late</a:t>
            </a:r>
            <a:r>
              <a:rPr lang="fi-FI" sz="3200" dirty="0" smtClean="0"/>
              <a:t> 19th and </a:t>
            </a:r>
            <a:r>
              <a:rPr lang="fi-FI" sz="3200" dirty="0" err="1" smtClean="0"/>
              <a:t>early</a:t>
            </a:r>
            <a:r>
              <a:rPr lang="fi-FI" sz="3200" dirty="0" smtClean="0"/>
              <a:t> 20th </a:t>
            </a:r>
            <a:r>
              <a:rPr lang="fi-FI" sz="3200" dirty="0" err="1" smtClean="0"/>
              <a:t>century</a:t>
            </a:r>
            <a:r>
              <a:rPr lang="fi-FI" sz="3200" dirty="0" smtClean="0"/>
              <a:t>?</a:t>
            </a:r>
          </a:p>
          <a:p>
            <a:endParaRPr lang="fi-FI" sz="2800" dirty="0"/>
          </a:p>
          <a:p>
            <a:r>
              <a:rPr lang="fi-FI" sz="3200" dirty="0" err="1" smtClean="0"/>
              <a:t>Lutheran</a:t>
            </a:r>
            <a:r>
              <a:rPr lang="fi-FI" sz="3200" dirty="0" smtClean="0"/>
              <a:t> </a:t>
            </a:r>
            <a:r>
              <a:rPr lang="fi-FI" sz="3200" dirty="0" err="1" smtClean="0"/>
              <a:t>vs</a:t>
            </a:r>
            <a:r>
              <a:rPr lang="fi-FI" sz="3200" dirty="0" smtClean="0"/>
              <a:t> </a:t>
            </a:r>
            <a:r>
              <a:rPr lang="fi-FI" sz="3200" dirty="0" err="1" smtClean="0"/>
              <a:t>Orthodox</a:t>
            </a:r>
            <a:r>
              <a:rPr lang="fi-FI" sz="3200" dirty="0" smtClean="0"/>
              <a:t> </a:t>
            </a:r>
            <a:r>
              <a:rPr lang="fi-FI" sz="3200" dirty="0" err="1" smtClean="0"/>
              <a:t>populations</a:t>
            </a:r>
            <a:endParaRPr lang="fi-FI" sz="3200" dirty="0"/>
          </a:p>
        </p:txBody>
      </p:sp>
    </p:spTree>
    <p:extLst>
      <p:ext uri="{BB962C8B-B14F-4D97-AF65-F5344CB8AC3E}">
        <p14:creationId xmlns:p14="http://schemas.microsoft.com/office/powerpoint/2010/main" val="316615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7186" y="2358191"/>
            <a:ext cx="3818021" cy="1692442"/>
          </a:xfrm>
        </p:spPr>
        <p:txBody>
          <a:bodyPr/>
          <a:lstStyle/>
          <a:p>
            <a:r>
              <a:rPr lang="fi-FI" dirty="0" err="1" smtClean="0"/>
              <a:t>Sources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4023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1515</TotalTime>
  <Words>624</Words>
  <Application>Microsoft Office PowerPoint</Application>
  <PresentationFormat>Widescreen</PresentationFormat>
  <Paragraphs>76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 Light</vt:lpstr>
      <vt:lpstr>Wingdings</vt:lpstr>
      <vt:lpstr>Metropolitan</vt:lpstr>
      <vt:lpstr>Spatial segregation indices as a measure of religious segregation</vt:lpstr>
      <vt:lpstr>Introduction</vt:lpstr>
      <vt:lpstr>PowerPoint Presentation</vt:lpstr>
      <vt:lpstr>PowerPoint Presentation</vt:lpstr>
      <vt:lpstr>A brief history of Vyborg (1)</vt:lpstr>
      <vt:lpstr>A brief history of Vyborg (2)</vt:lpstr>
      <vt:lpstr>Vyborg was unusually diverse</vt:lpstr>
      <vt:lpstr>Research question</vt:lpstr>
      <vt:lpstr>Sources</vt:lpstr>
      <vt:lpstr>PowerPoint Presentation</vt:lpstr>
      <vt:lpstr>Head tax documents</vt:lpstr>
      <vt:lpstr>PowerPoint Presentation</vt:lpstr>
      <vt:lpstr>PowerPoint Presentation</vt:lpstr>
      <vt:lpstr>PowerPoint Presentation</vt:lpstr>
      <vt:lpstr>Methods</vt:lpstr>
      <vt:lpstr>Segregation indices</vt:lpstr>
      <vt:lpstr>Requirements for segregation indices</vt:lpstr>
      <vt:lpstr>Spatial segregation indices</vt:lpstr>
      <vt:lpstr>Kernel density estimation (KDE)</vt:lpstr>
      <vt:lpstr>Code</vt:lpstr>
      <vt:lpstr>PowerPoint Presentation</vt:lpstr>
      <vt:lpstr>Variety of indices with variety of parameters</vt:lpstr>
      <vt:lpstr>PowerPoint Presentation</vt:lpstr>
      <vt:lpstr>Conclusion</vt:lpstr>
      <vt:lpstr>Bibliography[”segregation_analysis”]</vt:lpstr>
      <vt:lpstr>Bibliography[”software”]</vt:lpstr>
    </vt:vector>
  </TitlesOfParts>
  <Company>University of Eastern Finland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segregation indices as a measure of religious segregation</dc:title>
  <dc:creator>Antti Härkönen</dc:creator>
  <cp:lastModifiedBy>Antti Härkönen</cp:lastModifiedBy>
  <cp:revision>48</cp:revision>
  <dcterms:created xsi:type="dcterms:W3CDTF">2016-09-06T11:45:22Z</dcterms:created>
  <dcterms:modified xsi:type="dcterms:W3CDTF">2016-09-13T13:43:43Z</dcterms:modified>
</cp:coreProperties>
</file>

<file path=docProps/thumbnail.jpeg>
</file>